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46" Type="http://schemas.openxmlformats.org/officeDocument/2006/relationships/font" Target="fonts/RobotoMono-bold.fntdata"/><Relationship Id="rId23" Type="http://schemas.openxmlformats.org/officeDocument/2006/relationships/slide" Target="slides/slide18.xml"/><Relationship Id="rId45"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Mono-boldItalic.fntdata"/><Relationship Id="rId25" Type="http://schemas.openxmlformats.org/officeDocument/2006/relationships/slide" Target="slides/slide20.xml"/><Relationship Id="rId47"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edcodefinal/raw_crystal_talk_2020" TargetMode="External"/><Relationship Id="rId3" Type="http://schemas.openxmlformats.org/officeDocument/2006/relationships/hyperlink" Target="https://docs.celestine.dev"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Welcome to Generative Art, SVG, and Celestine. Before we start, if you would like to follow along, please go to github recodefinal/raw_crystal_2020_talk and download that. It contains all the example code shown today, the slides for the presentation, as well as a simple sandbox environment for Celestine. You can also check out the docs at docs.celestine.dev, there’s a good readme to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Post in the chat this blurb: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Links are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https://github.com/redcodefinal/raw_crystal_talk_2020</a:t>
            </a:r>
            <a:endParaRPr/>
          </a:p>
          <a:p>
            <a:pPr indent="0" lvl="0" marL="0" rtl="0" algn="l">
              <a:spcBef>
                <a:spcPts val="0"/>
              </a:spcBef>
              <a:spcAft>
                <a:spcPts val="0"/>
              </a:spcAft>
              <a:buNone/>
            </a:pPr>
            <a:r>
              <a:rPr lang="en" u="sng">
                <a:solidFill>
                  <a:schemeClr val="hlink"/>
                </a:solidFill>
                <a:hlinkClick r:id="rId3"/>
              </a:rPr>
              <a:t>https://docs.celestine.dev</a:t>
            </a:r>
            <a:br>
              <a:rPr lang="en"/>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36d2bdfce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36d2bdfce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5af42534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5af42534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0b33cec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0b33cec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0b33cec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0b33cec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0b33cec9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0b33cec9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5819d002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5819d002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5819d002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5819d002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ec862a7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ec862a7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ec862a7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ec862a7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5af4253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5af4253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I’m 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a web developer at my own company, sol.vin. I’m a generative artist who loves making dynamic things in SVG. I dabble in computer security from time to time, and I wrote Celestine, which we will talk about today.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f2686dad5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f2686dad5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c862a7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ec862a7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f2686dad5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f2686dad5_1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f2686dad5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f2686dad5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5af4253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5af4253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5af42534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5af42534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f2686dad5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f2686dad5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f2686dad5_2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f2686dad5_2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f2686dad5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f2686dad5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f2686dad5_2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f2686dad5_2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talk is for people who are interested in making art of any kind. Whether or not you want to make good, bad, simple, or complex art there should be some starting points for you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are a web developer, you most likely deal with SVG in one way or another. There are a lot of animations that I think SVG makes easier to understand versus CSS, and there are some cases where CSS can make better animations than SVG, it’s all about what you want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work with big data, small data, any kind of data, some of the stuff we learn here can be used to make some better visuals for your charts.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enjoy taking a concept and bringing it to an end result then you will like doing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start off you are going to need a basic understanding of Crystal. If you are a Rubyist joining in, don’t worry, nothing we are going to do today is going to be any different than what you would do in Ruby.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also need a basic understanding of HTTP web servers, in this case we will use Kemal, our version of Sinatra, which is made by one of our core community members, Serdar. If you are a Rubyist new to Crystal, give his project a try to do some basic web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also need a basic understanding of HTML/SVG however, you won’t need that if you want to play around with Celestine in the sandbox in the github project for this talk.</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f2686dad5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f2686dad5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f2686dad5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f2686dad5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d547d013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d547d013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SVG stands for Scalable Vector Graphics and it is a way to draw images to the screen using an XML like structure of simple shapes instead of a grid of pixels. This makes it possible to scale it, as well as use it with interactivity features.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KNOW! SVG CAN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it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d547d01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d547d01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too with Celestine, an SVG library for Crystal. It’s a domain specific language which makes it easy to make complex SVG documents easily with programming! All draw is done through Celestine.draw which pumps out a context object which can use simple DSL methods like rectangle, circle, etc, and draw whatever you’d like. Celestine can also use filters, masking, and animation, all of which we will discuss today.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36d2bdfce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36d2bdfce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we need to talk about some generative art basics.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5af425342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5af42534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Noll was a key pioneer in research in the 1960s revolving around generative art. His work is among some of the most iconic in the field. He made some amazing stuff, with a very crappy computer. It’s thanks to him and countless others that we can do some of the stuff we will do today.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dc4badf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dc4badf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def]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4.jp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en.wikipedia.org/wiki/Art" TargetMode="External"/><Relationship Id="rId4"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370425" y="-54076"/>
            <a:ext cx="10322599" cy="5251649"/>
          </a:xfrm>
          <a:prstGeom prst="rect">
            <a:avLst/>
          </a:prstGeom>
          <a:noFill/>
          <a:ln>
            <a:noFill/>
          </a:ln>
        </p:spPr>
      </p:pic>
      <p:sp>
        <p:nvSpPr>
          <p:cNvPr id="73" name="Google Shape;73;p13"/>
          <p:cNvSpPr/>
          <p:nvPr/>
        </p:nvSpPr>
        <p:spPr>
          <a:xfrm>
            <a:off x="2291625" y="718600"/>
            <a:ext cx="6411600" cy="377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Generative Art, SVG, and Celestine</a:t>
            </a:r>
            <a:endParaRPr>
              <a:solidFill>
                <a:srgbClr val="000000"/>
              </a:solidFill>
            </a:endParaRPr>
          </a:p>
        </p:txBody>
      </p:sp>
      <p:sp>
        <p:nvSpPr>
          <p:cNvPr id="75" name="Google Shape;75;p13"/>
          <p:cNvSpPr txBox="1"/>
          <p:nvPr>
            <p:ph idx="1" type="subTitle"/>
          </p:nvPr>
        </p:nvSpPr>
        <p:spPr>
          <a:xfrm>
            <a:off x="2331675" y="3918550"/>
            <a:ext cx="6331500" cy="85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Raleway"/>
                <a:ea typeface="Raleway"/>
                <a:cs typeface="Raleway"/>
                <a:sym typeface="Raleway"/>
              </a:rPr>
              <a:t>GO TO: </a:t>
            </a:r>
            <a:r>
              <a:rPr b="1" lang="en" sz="1900">
                <a:solidFill>
                  <a:srgbClr val="000000"/>
                </a:solidFill>
                <a:latin typeface="Raleway"/>
                <a:ea typeface="Raleway"/>
                <a:cs typeface="Raleway"/>
                <a:sym typeface="Raleway"/>
              </a:rPr>
              <a:t>Github: redcodefinal/raw_crystal_2020_talk</a:t>
            </a:r>
            <a:endParaRPr b="1" sz="1900">
              <a:solidFill>
                <a:srgbClr val="000000"/>
              </a:solidFill>
              <a:latin typeface="Raleway"/>
              <a:ea typeface="Raleway"/>
              <a:cs typeface="Raleway"/>
              <a:sym typeface="Raleway"/>
            </a:endParaRPr>
          </a:p>
          <a:p>
            <a:pPr indent="0" lvl="0" marL="0" rtl="0" algn="l">
              <a:lnSpc>
                <a:spcPct val="115000"/>
              </a:lnSpc>
              <a:spcBef>
                <a:spcPts val="0"/>
              </a:spcBef>
              <a:spcAft>
                <a:spcPts val="1600"/>
              </a:spcAft>
              <a:buNone/>
            </a:pPr>
            <a:r>
              <a:rPr b="1" lang="en" sz="1900">
                <a:solidFill>
                  <a:schemeClr val="dk2"/>
                </a:solidFill>
                <a:latin typeface="Raleway"/>
                <a:ea typeface="Raleway"/>
                <a:cs typeface="Raleway"/>
                <a:sym typeface="Raleway"/>
              </a:rPr>
              <a:t>DOCS: https://docs.celestine.dev</a:t>
            </a:r>
            <a:endParaRPr b="1" sz="1900">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Random Numbers</a:t>
            </a:r>
            <a:endParaRPr>
              <a:solidFill>
                <a:schemeClr val="dk1"/>
              </a:solidFill>
            </a:endParaRPr>
          </a:p>
        </p:txBody>
      </p:sp>
      <p:sp>
        <p:nvSpPr>
          <p:cNvPr id="145" name="Google Shape;145;p22"/>
          <p:cNvSpPr txBox="1"/>
          <p:nvPr>
            <p:ph idx="1" type="body"/>
          </p:nvPr>
        </p:nvSpPr>
        <p:spPr>
          <a:xfrm>
            <a:off x="2400250" y="1254450"/>
            <a:ext cx="6321600" cy="328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AutoNum type="arabicPeriod"/>
            </a:pPr>
            <a:r>
              <a:rPr lang="en">
                <a:latin typeface="Raleway"/>
                <a:ea typeface="Raleway"/>
                <a:cs typeface="Raleway"/>
                <a:sym typeface="Raleway"/>
              </a:rPr>
              <a:t>PRNG (</a:t>
            </a:r>
            <a:r>
              <a:rPr lang="en">
                <a:latin typeface="Raleway"/>
                <a:ea typeface="Raleway"/>
                <a:cs typeface="Raleway"/>
                <a:sym typeface="Raleway"/>
              </a:rPr>
              <a:t>Pseudo</a:t>
            </a:r>
            <a:r>
              <a:rPr lang="en">
                <a:latin typeface="Raleway"/>
                <a:ea typeface="Raleway"/>
                <a:cs typeface="Raleway"/>
                <a:sym typeface="Raleway"/>
              </a:rPr>
              <a:t>-random)</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Generates a random number with an even </a:t>
            </a:r>
            <a:r>
              <a:rPr lang="en">
                <a:latin typeface="Raleway"/>
                <a:ea typeface="Raleway"/>
                <a:cs typeface="Raleway"/>
                <a:sym typeface="Raleway"/>
              </a:rPr>
              <a:t>distribution</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Can be seeded to “re-roll” the same random values</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Random.new and rand()</a:t>
            </a:r>
            <a:endParaRPr>
              <a:latin typeface="Raleway"/>
              <a:ea typeface="Raleway"/>
              <a:cs typeface="Raleway"/>
              <a:sym typeface="Raleway"/>
            </a:endParaRPr>
          </a:p>
          <a:p>
            <a:pPr indent="-342900" lvl="0" marL="457200" rtl="0" algn="l">
              <a:spcBef>
                <a:spcPts val="0"/>
              </a:spcBef>
              <a:spcAft>
                <a:spcPts val="0"/>
              </a:spcAft>
              <a:buSzPts val="1800"/>
              <a:buFont typeface="Raleway"/>
              <a:buAutoNum type="arabicPeriod"/>
            </a:pPr>
            <a:r>
              <a:rPr lang="en">
                <a:latin typeface="Raleway"/>
                <a:ea typeface="Raleway"/>
                <a:cs typeface="Raleway"/>
                <a:sym typeface="Raleway"/>
              </a:rPr>
              <a:t>Gaussian/Normal </a:t>
            </a:r>
            <a:r>
              <a:rPr lang="en">
                <a:latin typeface="Raleway"/>
                <a:ea typeface="Raleway"/>
                <a:cs typeface="Raleway"/>
                <a:sym typeface="Raleway"/>
              </a:rPr>
              <a:t>Distribution</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Generates random numbers but distributes them  closer to the “center” mark of zero. </a:t>
            </a:r>
            <a:endParaRPr>
              <a:latin typeface="Raleway"/>
              <a:ea typeface="Raleway"/>
              <a:cs typeface="Raleway"/>
              <a:sym typeface="Raleway"/>
            </a:endParaRPr>
          </a:p>
          <a:p>
            <a:pPr indent="-342900" lvl="0" marL="457200" rtl="0" algn="l">
              <a:spcBef>
                <a:spcPts val="0"/>
              </a:spcBef>
              <a:spcAft>
                <a:spcPts val="0"/>
              </a:spcAft>
              <a:buSzPts val="1800"/>
              <a:buFont typeface="Raleway"/>
              <a:buAutoNum type="arabicPeriod"/>
            </a:pPr>
            <a:r>
              <a:rPr lang="en">
                <a:latin typeface="Raleway"/>
                <a:ea typeface="Raleway"/>
                <a:cs typeface="Raleway"/>
                <a:sym typeface="Raleway"/>
              </a:rPr>
              <a:t>Perlin Noise</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Takes an (x), (x, y), (x, y, z) coordinate and returns a value from Float32::Max to Float32::Min.</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eriod"/>
            </a:pPr>
            <a:r>
              <a:rPr lang="en">
                <a:latin typeface="Raleway"/>
                <a:ea typeface="Raleway"/>
                <a:cs typeface="Raleway"/>
                <a:sym typeface="Raleway"/>
              </a:rPr>
              <a:t>Attempts to normally distribute, at least from my understanding of the rubygem I ported.</a:t>
            </a:r>
            <a:endParaRPr>
              <a:latin typeface="Raleway"/>
              <a:ea typeface="Raleway"/>
              <a:cs typeface="Raleway"/>
              <a:sym typeface="Raleway"/>
            </a:endParaRPr>
          </a:p>
        </p:txBody>
      </p:sp>
      <p:pic>
        <p:nvPicPr>
          <p:cNvPr id="146" name="Google Shape;146;p22"/>
          <p:cNvPicPr preferRelativeResize="0"/>
          <p:nvPr/>
        </p:nvPicPr>
        <p:blipFill>
          <a:blip r:embed="rId3">
            <a:alphaModFix/>
          </a:blip>
          <a:stretch>
            <a:fillRect/>
          </a:stretch>
        </p:blipFill>
        <p:spPr>
          <a:xfrm>
            <a:off x="284788" y="1915825"/>
            <a:ext cx="2095500" cy="1571625"/>
          </a:xfrm>
          <a:prstGeom prst="rect">
            <a:avLst/>
          </a:prstGeom>
          <a:noFill/>
          <a:ln>
            <a:noFill/>
          </a:ln>
        </p:spPr>
      </p:pic>
      <p:pic>
        <p:nvPicPr>
          <p:cNvPr descr="How Physicists Are Making Sure We Never Run Out of Random Numbers |  Discover Magazine" id="147" name="Google Shape;147;p22"/>
          <p:cNvPicPr preferRelativeResize="0"/>
          <p:nvPr/>
        </p:nvPicPr>
        <p:blipFill>
          <a:blip r:embed="rId4">
            <a:alphaModFix/>
          </a:blip>
          <a:stretch>
            <a:fillRect/>
          </a:stretch>
        </p:blipFill>
        <p:spPr>
          <a:xfrm>
            <a:off x="284788" y="575950"/>
            <a:ext cx="1837875" cy="1229700"/>
          </a:xfrm>
          <a:prstGeom prst="rect">
            <a:avLst/>
          </a:prstGeom>
          <a:noFill/>
          <a:ln>
            <a:noFill/>
          </a:ln>
        </p:spPr>
      </p:pic>
      <p:pic>
        <p:nvPicPr>
          <p:cNvPr descr="Three different types of distortion applied to a Perlin noise field... |  Download Scientific Diagram" id="148" name="Google Shape;148;p22"/>
          <p:cNvPicPr preferRelativeResize="0"/>
          <p:nvPr/>
        </p:nvPicPr>
        <p:blipFill>
          <a:blip r:embed="rId5">
            <a:alphaModFix/>
          </a:blip>
          <a:stretch>
            <a:fillRect/>
          </a:stretch>
        </p:blipFill>
        <p:spPr>
          <a:xfrm>
            <a:off x="524900" y="3487450"/>
            <a:ext cx="1443200" cy="144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2361750" y="5182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Perlin Noise</a:t>
            </a:r>
            <a:endParaRPr/>
          </a:p>
        </p:txBody>
      </p:sp>
      <p:sp>
        <p:nvSpPr>
          <p:cNvPr id="154" name="Google Shape;154;p23"/>
          <p:cNvSpPr txBox="1"/>
          <p:nvPr/>
        </p:nvSpPr>
        <p:spPr>
          <a:xfrm>
            <a:off x="154500" y="1374925"/>
            <a:ext cx="8835000" cy="32553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F92672"/>
                </a:solidFill>
                <a:highlight>
                  <a:srgbClr val="272822"/>
                </a:highlight>
                <a:latin typeface="Roboto Mono"/>
                <a:ea typeface="Roboto Mono"/>
                <a:cs typeface="Roboto Mono"/>
                <a:sym typeface="Roboto Mono"/>
              </a:rPr>
              <a:t>require</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"perlin_noise"</a:t>
            </a:r>
            <a:endParaRPr sz="10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a:t>
            </a:r>
            <a:r>
              <a:rPr i="1" lang="en" sz="1050">
                <a:solidFill>
                  <a:srgbClr val="66D9EF"/>
                </a:solidFill>
                <a:highlight>
                  <a:srgbClr val="272822"/>
                </a:highlight>
                <a:latin typeface="Roboto Mono"/>
                <a:ea typeface="Roboto Mono"/>
                <a:cs typeface="Roboto Mono"/>
                <a:sym typeface="Roboto Mono"/>
              </a:rPr>
              <a:t>PerlinNoise</a:t>
            </a:r>
            <a:r>
              <a:rPr lang="en" sz="1050">
                <a:solidFill>
                  <a:srgbClr val="F8F8F2"/>
                </a:solidFill>
                <a:highlight>
                  <a:srgbClr val="272822"/>
                </a:highlight>
                <a:latin typeface="Roboto Mono"/>
                <a:ea typeface="Roboto Mono"/>
                <a:cs typeface="Roboto Mono"/>
                <a:sym typeface="Roboto Mono"/>
              </a:rPr>
              <a:t>.</a:t>
            </a:r>
            <a:r>
              <a:rPr lang="en" sz="1050">
                <a:solidFill>
                  <a:srgbClr val="F92672"/>
                </a:solidFill>
                <a:highlight>
                  <a:srgbClr val="272822"/>
                </a:highlight>
                <a:latin typeface="Roboto Mono"/>
                <a:ea typeface="Roboto Mono"/>
                <a:cs typeface="Roboto Mono"/>
                <a:sym typeface="Roboto Mono"/>
              </a:rPr>
              <a:t>new</a:t>
            </a:r>
            <a:r>
              <a:rPr lang="en" sz="1050">
                <a:solidFill>
                  <a:srgbClr val="F8F8F2"/>
                </a:solidFill>
                <a:highlight>
                  <a:srgbClr val="272822"/>
                </a:highlight>
                <a:latin typeface="Roboto Mono"/>
                <a:ea typeface="Roboto Mono"/>
                <a:cs typeface="Roboto Mono"/>
                <a:sym typeface="Roboto Mono"/>
              </a:rPr>
              <a:t>(</a:t>
            </a:r>
            <a:r>
              <a:rPr lang="en" sz="1050">
                <a:solidFill>
                  <a:srgbClr val="66D9EF"/>
                </a:solidFill>
                <a:highlight>
                  <a:srgbClr val="272822"/>
                </a:highlight>
                <a:latin typeface="Roboto Mono"/>
                <a:ea typeface="Roboto Mono"/>
                <a:cs typeface="Roboto Mono"/>
                <a:sym typeface="Roboto Mono"/>
              </a:rPr>
              <a:t>rand</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1</a:t>
            </a:r>
            <a:r>
              <a:rPr lang="en" sz="1050">
                <a:solidFill>
                  <a:srgbClr val="F8F8F2"/>
                </a:solidFill>
                <a:highlight>
                  <a:srgbClr val="272822"/>
                </a:highlight>
                <a:latin typeface="Roboto Mono"/>
                <a:ea typeface="Roboto Mono"/>
                <a:cs typeface="Roboto Mono"/>
                <a:sym typeface="Roboto Mono"/>
              </a:rPr>
              <a:t>, </a:t>
            </a:r>
            <a:r>
              <a:rPr i="1" lang="en" sz="1050">
                <a:solidFill>
                  <a:srgbClr val="66D9EF"/>
                </a:solidFill>
                <a:highlight>
                  <a:srgbClr val="272822"/>
                </a:highlight>
                <a:latin typeface="Roboto Mono"/>
                <a:ea typeface="Roboto Mono"/>
                <a:cs typeface="Roboto Mono"/>
                <a:sym typeface="Roboto Mono"/>
              </a:rPr>
              <a:t>Int32</a:t>
            </a:r>
            <a:r>
              <a:rPr lang="en" sz="1050">
                <a:solidFill>
                  <a:srgbClr val="F8F8F2"/>
                </a:solidFill>
                <a:highlight>
                  <a:srgbClr val="272822"/>
                </a:highlight>
                <a:latin typeface="Roboto Mono"/>
                <a:ea typeface="Roboto Mono"/>
                <a:cs typeface="Roboto Mono"/>
                <a:sym typeface="Roboto Mono"/>
              </a:rPr>
              <a:t>::MAX))</a:t>
            </a:r>
            <a:endParaRPr sz="1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noise</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normalize_noise</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88846F"/>
                </a:solidFill>
                <a:highlight>
                  <a:srgbClr val="272822"/>
                </a:highlight>
                <a:latin typeface="Roboto Mono"/>
                <a:ea typeface="Roboto Mono"/>
                <a:cs typeface="Roboto Mono"/>
                <a:sym typeface="Roboto Mono"/>
              </a:rPr>
              <a:t># Restricts the noise by inverting the values between 0 and 1.0</a:t>
            </a:r>
            <a:endParaRPr sz="1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int</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min:</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max:</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100</a:t>
            </a:r>
            <a:r>
              <a:rPr lang="en" sz="1050">
                <a:solidFill>
                  <a:srgbClr val="F8F8F2"/>
                </a:solidFill>
                <a:highlight>
                  <a:srgbClr val="272822"/>
                </a:highlight>
                <a:latin typeface="Roboto Mono"/>
                <a:ea typeface="Roboto Mono"/>
                <a:cs typeface="Roboto Mono"/>
                <a:sym typeface="Roboto Mono"/>
              </a:rPr>
              <a:t>) </a:t>
            </a:r>
            <a:r>
              <a:rPr lang="en" sz="1050">
                <a:solidFill>
                  <a:srgbClr val="88846F"/>
                </a:solidFill>
                <a:highlight>
                  <a:srgbClr val="272822"/>
                </a:highlight>
                <a:latin typeface="Roboto Mono"/>
                <a:ea typeface="Roboto Mono"/>
                <a:cs typeface="Roboto Mono"/>
                <a:sym typeface="Roboto Mono"/>
              </a:rPr>
              <a:t># Gets an int via perlin height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prng_int</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min:</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max:</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100</a:t>
            </a:r>
            <a:r>
              <a:rPr lang="en" sz="1050">
                <a:solidFill>
                  <a:srgbClr val="F8F8F2"/>
                </a:solidFill>
                <a:highlight>
                  <a:srgbClr val="272822"/>
                </a:highlight>
                <a:latin typeface="Roboto Mono"/>
                <a:ea typeface="Roboto Mono"/>
                <a:cs typeface="Roboto Mono"/>
                <a:sym typeface="Roboto Mono"/>
              </a:rPr>
              <a:t>) </a:t>
            </a:r>
            <a:r>
              <a:rPr lang="en" sz="1050">
                <a:solidFill>
                  <a:srgbClr val="88846F"/>
                </a:solidFill>
                <a:highlight>
                  <a:srgbClr val="272822"/>
                </a:highlight>
                <a:latin typeface="Roboto Mono"/>
                <a:ea typeface="Roboto Mono"/>
                <a:cs typeface="Roboto Mono"/>
                <a:sym typeface="Roboto Mono"/>
              </a:rPr>
              <a:t># PRNG using perlin noise as a seed</a:t>
            </a:r>
            <a:endParaRPr sz="1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item</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items:</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"red"</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"orange"</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"yellow"</a:t>
            </a:r>
            <a:r>
              <a:rPr lang="en" sz="1050">
                <a:solidFill>
                  <a:srgbClr val="F8F8F2"/>
                </a:solidFill>
                <a:highlight>
                  <a:srgbClr val="272822"/>
                </a:highlight>
                <a:latin typeface="Roboto Mono"/>
                <a:ea typeface="Roboto Mono"/>
                <a:cs typeface="Roboto Mono"/>
                <a:sym typeface="Roboto Mono"/>
              </a:rPr>
              <a:t>]) </a:t>
            </a:r>
            <a:r>
              <a:rPr lang="en" sz="1050">
                <a:solidFill>
                  <a:srgbClr val="88846F"/>
                </a:solidFill>
                <a:highlight>
                  <a:srgbClr val="272822"/>
                </a:highlight>
                <a:latin typeface="Roboto Mono"/>
                <a:ea typeface="Roboto Mono"/>
                <a:cs typeface="Roboto Mono"/>
                <a:sym typeface="Roboto Mono"/>
              </a:rPr>
              <a:t># Pulls an item out based on perlin height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prng_item</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items:</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"red"</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"orange"</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"yellow"</a:t>
            </a:r>
            <a:r>
              <a:rPr lang="en" sz="1050">
                <a:solidFill>
                  <a:srgbClr val="F8F8F2"/>
                </a:solidFill>
                <a:highlight>
                  <a:srgbClr val="272822"/>
                </a:highlight>
                <a:latin typeface="Roboto Mono"/>
                <a:ea typeface="Roboto Mono"/>
                <a:cs typeface="Roboto Mono"/>
                <a:sym typeface="Roboto Mono"/>
              </a:rPr>
              <a:t>]) </a:t>
            </a:r>
            <a:r>
              <a:rPr lang="en" sz="1050">
                <a:solidFill>
                  <a:srgbClr val="88846F"/>
                </a:solidFill>
                <a:highlight>
                  <a:srgbClr val="272822"/>
                </a:highlight>
                <a:latin typeface="Roboto Mono"/>
                <a:ea typeface="Roboto Mono"/>
                <a:cs typeface="Roboto Mono"/>
                <a:sym typeface="Roboto Mono"/>
              </a:rPr>
              <a:t># Pulls an item out based on prng_int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050">
                <a:solidFill>
                  <a:srgbClr val="88846F"/>
                </a:solidFill>
                <a:highlight>
                  <a:srgbClr val="272822"/>
                </a:highlight>
                <a:latin typeface="Roboto Mono"/>
                <a:ea typeface="Roboto Mono"/>
                <a:cs typeface="Roboto Mono"/>
                <a:sym typeface="Roboto Mono"/>
              </a:rPr>
              <a:t># Use seeds to prevent “tied” values</a:t>
            </a:r>
            <a:endParaRPr sz="10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prng_int</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min:</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max:</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100</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a_seed:</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1.2</a:t>
            </a:r>
            <a:r>
              <a:rPr lang="en" sz="1050">
                <a:solidFill>
                  <a:srgbClr val="F8F8F2"/>
                </a:solidFill>
                <a:highlight>
                  <a:srgbClr val="272822"/>
                </a:highlight>
                <a:latin typeface="Roboto Mono"/>
                <a:ea typeface="Roboto Mono"/>
                <a:cs typeface="Roboto Mono"/>
                <a:sym typeface="Roboto Mono"/>
              </a:rPr>
              <a: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050">
                <a:solidFill>
                  <a:srgbClr val="F8F8F2"/>
                </a:solidFill>
                <a:highlight>
                  <a:srgbClr val="272822"/>
                </a:highlight>
                <a:latin typeface="Roboto Mono"/>
                <a:ea typeface="Roboto Mono"/>
                <a:cs typeface="Roboto Mono"/>
                <a:sym typeface="Roboto Mono"/>
              </a:rPr>
              <a:t>pn.</a:t>
            </a:r>
            <a:r>
              <a:rPr lang="en" sz="1050">
                <a:solidFill>
                  <a:srgbClr val="A6E22E"/>
                </a:solidFill>
                <a:highlight>
                  <a:srgbClr val="272822"/>
                </a:highlight>
                <a:latin typeface="Roboto Mono"/>
                <a:ea typeface="Roboto Mono"/>
                <a:cs typeface="Roboto Mono"/>
                <a:sym typeface="Roboto Mono"/>
              </a:rPr>
              <a:t>prng_item</a:t>
            </a:r>
            <a:r>
              <a:rPr lang="en" sz="1050">
                <a:solidFill>
                  <a:srgbClr val="F8F8F2"/>
                </a:solidFill>
                <a:highlight>
                  <a:srgbClr val="272822"/>
                </a:highlight>
                <a:latin typeface="Roboto Mono"/>
                <a:ea typeface="Roboto Mono"/>
                <a:cs typeface="Roboto Mono"/>
                <a:sym typeface="Roboto Mono"/>
              </a:rPr>
              <a: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z:</a:t>
            </a:r>
            <a:r>
              <a:rPr lang="en" sz="1050">
                <a:solidFill>
                  <a:srgbClr val="F8F8F2"/>
                </a:solidFill>
                <a:highlight>
                  <a:srgbClr val="272822"/>
                </a:highlight>
                <a:latin typeface="Roboto Mono"/>
                <a:ea typeface="Roboto Mono"/>
                <a:cs typeface="Roboto Mono"/>
                <a:sym typeface="Roboto Mono"/>
              </a:rPr>
              <a:t> 0, </a:t>
            </a:r>
            <a:r>
              <a:rPr lang="en" sz="1050">
                <a:solidFill>
                  <a:srgbClr val="AE81FF"/>
                </a:solidFill>
                <a:highlight>
                  <a:srgbClr val="272822"/>
                </a:highlight>
                <a:latin typeface="Roboto Mono"/>
                <a:ea typeface="Roboto Mono"/>
                <a:cs typeface="Roboto Mono"/>
                <a:sym typeface="Roboto Mono"/>
              </a:rPr>
              <a:t>items:</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"red"</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"orange"</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"yellow"</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a_seed:</a:t>
            </a:r>
            <a:r>
              <a:rPr lang="en" sz="1050">
                <a:solidFill>
                  <a:srgbClr val="F8F8F2"/>
                </a:solidFill>
                <a:highlight>
                  <a:srgbClr val="272822"/>
                </a:highlight>
                <a:latin typeface="Roboto Mono"/>
                <a:ea typeface="Roboto Mono"/>
                <a:cs typeface="Roboto Mono"/>
                <a:sym typeface="Roboto Mono"/>
              </a:rPr>
              <a:t> </a:t>
            </a:r>
            <a:r>
              <a:rPr lang="en" sz="1050">
                <a:solidFill>
                  <a:srgbClr val="AE81FF"/>
                </a:solidFill>
                <a:highlight>
                  <a:srgbClr val="272822"/>
                </a:highlight>
                <a:latin typeface="Roboto Mono"/>
                <a:ea typeface="Roboto Mono"/>
                <a:cs typeface="Roboto Mono"/>
                <a:sym typeface="Roboto Mono"/>
              </a:rPr>
              <a:t>1.1</a:t>
            </a:r>
            <a:r>
              <a:rPr lang="en" sz="1050">
                <a:solidFill>
                  <a:srgbClr val="F8F8F2"/>
                </a:solidFill>
                <a:highlight>
                  <a:srgbClr val="272822"/>
                </a:highlight>
                <a:latin typeface="Roboto Mono"/>
                <a:ea typeface="Roboto Mono"/>
                <a:cs typeface="Roboto Mono"/>
                <a:sym typeface="Roboto Mono"/>
              </a:rPr>
              <a:t>)</a:t>
            </a:r>
            <a:endParaRPr sz="1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1050">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t/>
            </a:r>
            <a:endParaRPr sz="1050">
              <a:solidFill>
                <a:srgbClr val="F8F8F2"/>
              </a:solidFill>
              <a:highlight>
                <a:srgbClr val="27282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E6DB74"/>
              </a:solidFill>
              <a:highlight>
                <a:srgbClr val="272822"/>
              </a:highlight>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0" name="Google Shape;160;p24"/>
          <p:cNvSpPr txBox="1"/>
          <p:nvPr/>
        </p:nvSpPr>
        <p:spPr>
          <a:xfrm>
            <a:off x="2400250" y="575950"/>
            <a:ext cx="4267800" cy="6354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050">
                <a:solidFill>
                  <a:srgbClr val="F8F8F2"/>
                </a:solidFill>
                <a:highlight>
                  <a:srgbClr val="272822"/>
                </a:highlight>
                <a:latin typeface="Roboto Mono"/>
                <a:ea typeface="Roboto Mono"/>
                <a:cs typeface="Roboto Mono"/>
                <a:sym typeface="Roboto Mono"/>
              </a:rPr>
              <a:t>pn.</a:t>
            </a:r>
            <a:r>
              <a:rPr lang="en" sz="2050">
                <a:solidFill>
                  <a:srgbClr val="A6E22E"/>
                </a:solidFill>
                <a:highlight>
                  <a:srgbClr val="272822"/>
                </a:highlight>
                <a:latin typeface="Roboto Mono"/>
                <a:ea typeface="Roboto Mono"/>
                <a:cs typeface="Roboto Mono"/>
                <a:sym typeface="Roboto Mono"/>
              </a:rPr>
              <a:t>noise</a:t>
            </a:r>
            <a:r>
              <a:rPr lang="en" sz="2050">
                <a:solidFill>
                  <a:srgbClr val="F8F8F2"/>
                </a:solidFill>
                <a:highlight>
                  <a:srgbClr val="272822"/>
                </a:highlight>
                <a:latin typeface="Roboto Mono"/>
                <a:ea typeface="Roboto Mono"/>
                <a:cs typeface="Roboto Mono"/>
                <a:sym typeface="Roboto Mono"/>
              </a:rPr>
              <a:t>(</a:t>
            </a:r>
            <a:r>
              <a:rPr lang="en" sz="2050">
                <a:solidFill>
                  <a:srgbClr val="AE81FF"/>
                </a:solidFill>
                <a:highlight>
                  <a:srgbClr val="272822"/>
                </a:highlight>
                <a:latin typeface="Roboto Mono"/>
                <a:ea typeface="Roboto Mono"/>
                <a:cs typeface="Roboto Mono"/>
                <a:sym typeface="Roboto Mono"/>
              </a:rPr>
              <a:t>x:</a:t>
            </a:r>
            <a:r>
              <a:rPr lang="en" sz="2050">
                <a:solidFill>
                  <a:srgbClr val="F8F8F2"/>
                </a:solidFill>
                <a:highlight>
                  <a:srgbClr val="272822"/>
                </a:highlight>
                <a:latin typeface="Roboto Mono"/>
                <a:ea typeface="Roboto Mono"/>
                <a:cs typeface="Roboto Mono"/>
                <a:sym typeface="Roboto Mono"/>
              </a:rPr>
              <a:t> 0, </a:t>
            </a:r>
            <a:r>
              <a:rPr lang="en" sz="2050">
                <a:solidFill>
                  <a:srgbClr val="AE81FF"/>
                </a:solidFill>
                <a:highlight>
                  <a:srgbClr val="272822"/>
                </a:highlight>
                <a:latin typeface="Roboto Mono"/>
                <a:ea typeface="Roboto Mono"/>
                <a:cs typeface="Roboto Mono"/>
                <a:sym typeface="Roboto Mono"/>
              </a:rPr>
              <a:t>y:</a:t>
            </a:r>
            <a:r>
              <a:rPr lang="en" sz="2050">
                <a:solidFill>
                  <a:srgbClr val="F8F8F2"/>
                </a:solidFill>
                <a:highlight>
                  <a:srgbClr val="272822"/>
                </a:highlight>
                <a:latin typeface="Roboto Mono"/>
                <a:ea typeface="Roboto Mono"/>
                <a:cs typeface="Roboto Mono"/>
                <a:sym typeface="Roboto Mono"/>
              </a:rPr>
              <a:t> 0, </a:t>
            </a:r>
            <a:r>
              <a:rPr lang="en" sz="2050">
                <a:solidFill>
                  <a:srgbClr val="AE81FF"/>
                </a:solidFill>
                <a:highlight>
                  <a:srgbClr val="272822"/>
                </a:highlight>
                <a:latin typeface="Roboto Mono"/>
                <a:ea typeface="Roboto Mono"/>
                <a:cs typeface="Roboto Mono"/>
                <a:sym typeface="Roboto Mono"/>
              </a:rPr>
              <a:t>z:</a:t>
            </a:r>
            <a:r>
              <a:rPr lang="en" sz="2050">
                <a:solidFill>
                  <a:srgbClr val="F8F8F2"/>
                </a:solidFill>
                <a:highlight>
                  <a:srgbClr val="272822"/>
                </a:highlight>
                <a:latin typeface="Roboto Mono"/>
                <a:ea typeface="Roboto Mono"/>
                <a:cs typeface="Roboto Mono"/>
                <a:sym typeface="Roboto Mono"/>
              </a:rPr>
              <a:t> 0)</a:t>
            </a:r>
            <a:endParaRPr sz="20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205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2050">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t/>
            </a:r>
            <a:endParaRPr sz="2050">
              <a:solidFill>
                <a:srgbClr val="F8F8F2"/>
              </a:solidFill>
              <a:highlight>
                <a:srgbClr val="27282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050">
              <a:solidFill>
                <a:srgbClr val="E6DB74"/>
              </a:solidFill>
              <a:highlight>
                <a:srgbClr val="272822"/>
              </a:highlight>
              <a:latin typeface="Roboto Mono"/>
              <a:ea typeface="Roboto Mono"/>
              <a:cs typeface="Roboto Mono"/>
              <a:sym typeface="Roboto Mono"/>
            </a:endParaRPr>
          </a:p>
        </p:txBody>
      </p:sp>
      <p:pic>
        <p:nvPicPr>
          <p:cNvPr id="161" name="Google Shape;161;p24"/>
          <p:cNvPicPr preferRelativeResize="0"/>
          <p:nvPr/>
        </p:nvPicPr>
        <p:blipFill>
          <a:blip r:embed="rId3">
            <a:alphaModFix/>
          </a:blip>
          <a:stretch>
            <a:fillRect/>
          </a:stretch>
        </p:blipFill>
        <p:spPr>
          <a:xfrm>
            <a:off x="0" y="1389039"/>
            <a:ext cx="9144002" cy="30350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7" name="Google Shape;167;p25"/>
          <p:cNvSpPr txBox="1"/>
          <p:nvPr/>
        </p:nvSpPr>
        <p:spPr>
          <a:xfrm>
            <a:off x="1873600" y="518975"/>
            <a:ext cx="6290400" cy="9699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2"/>
              </a:buClr>
              <a:buSzPts val="1100"/>
              <a:buFont typeface="Arial"/>
              <a:buNone/>
            </a:pPr>
            <a:r>
              <a:rPr lang="en" sz="1300">
                <a:solidFill>
                  <a:srgbClr val="F8F8F2"/>
                </a:solidFill>
                <a:highlight>
                  <a:srgbClr val="272822"/>
                </a:highlight>
                <a:latin typeface="Roboto Mono"/>
                <a:ea typeface="Roboto Mono"/>
                <a:cs typeface="Roboto Mono"/>
                <a:sym typeface="Roboto Mono"/>
              </a:rPr>
              <a:t>pn.</a:t>
            </a:r>
            <a:r>
              <a:rPr lang="en" sz="1300">
                <a:solidFill>
                  <a:srgbClr val="A6E22E"/>
                </a:solidFill>
                <a:highlight>
                  <a:srgbClr val="272822"/>
                </a:highlight>
                <a:latin typeface="Roboto Mono"/>
                <a:ea typeface="Roboto Mono"/>
                <a:cs typeface="Roboto Mono"/>
                <a:sym typeface="Roboto Mono"/>
              </a:rPr>
              <a:t>normalize_noise</a:t>
            </a:r>
            <a:r>
              <a:rPr lang="en" sz="1300">
                <a:solidFill>
                  <a:srgbClr val="F8F8F2"/>
                </a:solidFill>
                <a:highlight>
                  <a:srgbClr val="272822"/>
                </a:highlight>
                <a:latin typeface="Roboto Mono"/>
                <a:ea typeface="Roboto Mono"/>
                <a:cs typeface="Roboto Mono"/>
                <a:sym typeface="Roboto Mono"/>
              </a:rPr>
              <a:t>(</a:t>
            </a:r>
            <a:r>
              <a:rPr lang="en" sz="1300">
                <a:solidFill>
                  <a:srgbClr val="AE81FF"/>
                </a:solidFill>
                <a:highlight>
                  <a:srgbClr val="272822"/>
                </a:highlight>
                <a:latin typeface="Roboto Mono"/>
                <a:ea typeface="Roboto Mono"/>
                <a:cs typeface="Roboto Mono"/>
                <a:sym typeface="Roboto Mono"/>
              </a:rPr>
              <a:t>x:</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y:</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z:</a:t>
            </a:r>
            <a:r>
              <a:rPr lang="en" sz="1300">
                <a:solidFill>
                  <a:srgbClr val="F8F8F2"/>
                </a:solidFill>
                <a:highlight>
                  <a:srgbClr val="272822"/>
                </a:highlight>
                <a:latin typeface="Roboto Mono"/>
                <a:ea typeface="Roboto Mono"/>
                <a:cs typeface="Roboto Mono"/>
                <a:sym typeface="Roboto Mono"/>
              </a:rPr>
              <a:t> 0)</a:t>
            </a:r>
            <a:endParaRPr sz="130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300">
                <a:solidFill>
                  <a:srgbClr val="F8F8F2"/>
                </a:solidFill>
                <a:highlight>
                  <a:srgbClr val="272822"/>
                </a:highlight>
                <a:latin typeface="Roboto Mono"/>
                <a:ea typeface="Roboto Mono"/>
                <a:cs typeface="Roboto Mono"/>
                <a:sym typeface="Roboto Mono"/>
              </a:rPr>
              <a:t>pn.</a:t>
            </a:r>
            <a:r>
              <a:rPr lang="en" sz="1300">
                <a:solidFill>
                  <a:srgbClr val="A6E22E"/>
                </a:solidFill>
                <a:highlight>
                  <a:srgbClr val="272822"/>
                </a:highlight>
                <a:latin typeface="Roboto Mono"/>
                <a:ea typeface="Roboto Mono"/>
                <a:cs typeface="Roboto Mono"/>
                <a:sym typeface="Roboto Mono"/>
              </a:rPr>
              <a:t>int</a:t>
            </a:r>
            <a:r>
              <a:rPr lang="en" sz="1300">
                <a:solidFill>
                  <a:srgbClr val="F8F8F2"/>
                </a:solidFill>
                <a:highlight>
                  <a:srgbClr val="272822"/>
                </a:highlight>
                <a:latin typeface="Roboto Mono"/>
                <a:ea typeface="Roboto Mono"/>
                <a:cs typeface="Roboto Mono"/>
                <a:sym typeface="Roboto Mono"/>
              </a:rPr>
              <a:t>(</a:t>
            </a:r>
            <a:r>
              <a:rPr lang="en" sz="1300">
                <a:solidFill>
                  <a:srgbClr val="AE81FF"/>
                </a:solidFill>
                <a:highlight>
                  <a:srgbClr val="272822"/>
                </a:highlight>
                <a:latin typeface="Roboto Mono"/>
                <a:ea typeface="Roboto Mono"/>
                <a:cs typeface="Roboto Mono"/>
                <a:sym typeface="Roboto Mono"/>
              </a:rPr>
              <a:t>x:</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y:</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z:</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min:</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max:</a:t>
            </a:r>
            <a:r>
              <a:rPr lang="en" sz="1300">
                <a:solidFill>
                  <a:srgbClr val="F8F8F2"/>
                </a:solidFill>
                <a:highlight>
                  <a:srgbClr val="272822"/>
                </a:highlight>
                <a:latin typeface="Roboto Mono"/>
                <a:ea typeface="Roboto Mono"/>
                <a:cs typeface="Roboto Mono"/>
                <a:sym typeface="Roboto Mono"/>
              </a:rPr>
              <a:t> </a:t>
            </a:r>
            <a:r>
              <a:rPr lang="en" sz="1300">
                <a:solidFill>
                  <a:srgbClr val="AE81FF"/>
                </a:solidFill>
                <a:highlight>
                  <a:srgbClr val="272822"/>
                </a:highlight>
                <a:latin typeface="Roboto Mono"/>
                <a:ea typeface="Roboto Mono"/>
                <a:cs typeface="Roboto Mono"/>
                <a:sym typeface="Roboto Mono"/>
              </a:rPr>
              <a:t>100</a:t>
            </a:r>
            <a:r>
              <a:rPr lang="en" sz="1300">
                <a:solidFill>
                  <a:srgbClr val="F8F8F2"/>
                </a:solidFill>
                <a:highlight>
                  <a:srgbClr val="272822"/>
                </a:highlight>
                <a:latin typeface="Roboto Mono"/>
                <a:ea typeface="Roboto Mono"/>
                <a:cs typeface="Roboto Mono"/>
                <a:sym typeface="Roboto Mono"/>
              </a:rPr>
              <a:t>)</a:t>
            </a:r>
            <a:endParaRPr sz="130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300">
                <a:solidFill>
                  <a:srgbClr val="F8F8F2"/>
                </a:solidFill>
                <a:highlight>
                  <a:srgbClr val="272822"/>
                </a:highlight>
                <a:latin typeface="Roboto Mono"/>
                <a:ea typeface="Roboto Mono"/>
                <a:cs typeface="Roboto Mono"/>
                <a:sym typeface="Roboto Mono"/>
              </a:rPr>
              <a:t>pn.</a:t>
            </a:r>
            <a:r>
              <a:rPr lang="en" sz="1300">
                <a:solidFill>
                  <a:srgbClr val="A6E22E"/>
                </a:solidFill>
                <a:highlight>
                  <a:srgbClr val="272822"/>
                </a:highlight>
                <a:latin typeface="Roboto Mono"/>
                <a:ea typeface="Roboto Mono"/>
                <a:cs typeface="Roboto Mono"/>
                <a:sym typeface="Roboto Mono"/>
              </a:rPr>
              <a:t>item</a:t>
            </a:r>
            <a:r>
              <a:rPr lang="en" sz="1300">
                <a:solidFill>
                  <a:srgbClr val="F8F8F2"/>
                </a:solidFill>
                <a:highlight>
                  <a:srgbClr val="272822"/>
                </a:highlight>
                <a:latin typeface="Roboto Mono"/>
                <a:ea typeface="Roboto Mono"/>
                <a:cs typeface="Roboto Mono"/>
                <a:sym typeface="Roboto Mono"/>
              </a:rPr>
              <a:t>(</a:t>
            </a:r>
            <a:r>
              <a:rPr lang="en" sz="1300">
                <a:solidFill>
                  <a:srgbClr val="AE81FF"/>
                </a:solidFill>
                <a:highlight>
                  <a:srgbClr val="272822"/>
                </a:highlight>
                <a:latin typeface="Roboto Mono"/>
                <a:ea typeface="Roboto Mono"/>
                <a:cs typeface="Roboto Mono"/>
                <a:sym typeface="Roboto Mono"/>
              </a:rPr>
              <a:t>x:</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y:</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z:</a:t>
            </a:r>
            <a:r>
              <a:rPr lang="en" sz="1300">
                <a:solidFill>
                  <a:srgbClr val="F8F8F2"/>
                </a:solidFill>
                <a:highlight>
                  <a:srgbClr val="272822"/>
                </a:highlight>
                <a:latin typeface="Roboto Mono"/>
                <a:ea typeface="Roboto Mono"/>
                <a:cs typeface="Roboto Mono"/>
                <a:sym typeface="Roboto Mono"/>
              </a:rPr>
              <a:t> 0, </a:t>
            </a:r>
            <a:r>
              <a:rPr lang="en" sz="1300">
                <a:solidFill>
                  <a:srgbClr val="AE81FF"/>
                </a:solidFill>
                <a:highlight>
                  <a:srgbClr val="272822"/>
                </a:highlight>
                <a:latin typeface="Roboto Mono"/>
                <a:ea typeface="Roboto Mono"/>
                <a:cs typeface="Roboto Mono"/>
                <a:sym typeface="Roboto Mono"/>
              </a:rPr>
              <a:t>items:</a:t>
            </a:r>
            <a:r>
              <a:rPr lang="en" sz="1300">
                <a:solidFill>
                  <a:srgbClr val="F8F8F2"/>
                </a:solidFill>
                <a:highlight>
                  <a:srgbClr val="272822"/>
                </a:highlight>
                <a:latin typeface="Roboto Mono"/>
                <a:ea typeface="Roboto Mono"/>
                <a:cs typeface="Roboto Mono"/>
                <a:sym typeface="Roboto Mono"/>
              </a:rPr>
              <a:t> [</a:t>
            </a:r>
            <a:r>
              <a:rPr lang="en" sz="1300">
                <a:solidFill>
                  <a:srgbClr val="E6DB74"/>
                </a:solidFill>
                <a:highlight>
                  <a:srgbClr val="272822"/>
                </a:highlight>
                <a:latin typeface="Roboto Mono"/>
                <a:ea typeface="Roboto Mono"/>
                <a:cs typeface="Roboto Mono"/>
                <a:sym typeface="Roboto Mono"/>
              </a:rPr>
              <a:t>"red"</a:t>
            </a:r>
            <a:r>
              <a:rPr lang="en" sz="1300">
                <a:solidFill>
                  <a:srgbClr val="F8F8F2"/>
                </a:solidFill>
                <a:highlight>
                  <a:srgbClr val="272822"/>
                </a:highlight>
                <a:latin typeface="Roboto Mono"/>
                <a:ea typeface="Roboto Mono"/>
                <a:cs typeface="Roboto Mono"/>
                <a:sym typeface="Roboto Mono"/>
              </a:rPr>
              <a:t>, </a:t>
            </a:r>
            <a:r>
              <a:rPr lang="en" sz="1300">
                <a:solidFill>
                  <a:srgbClr val="E6DB74"/>
                </a:solidFill>
                <a:highlight>
                  <a:srgbClr val="272822"/>
                </a:highlight>
                <a:latin typeface="Roboto Mono"/>
                <a:ea typeface="Roboto Mono"/>
                <a:cs typeface="Roboto Mono"/>
                <a:sym typeface="Roboto Mono"/>
              </a:rPr>
              <a:t>"orange"</a:t>
            </a:r>
            <a:r>
              <a:rPr lang="en" sz="1300">
                <a:solidFill>
                  <a:srgbClr val="F8F8F2"/>
                </a:solidFill>
                <a:highlight>
                  <a:srgbClr val="272822"/>
                </a:highlight>
                <a:latin typeface="Roboto Mono"/>
                <a:ea typeface="Roboto Mono"/>
                <a:cs typeface="Roboto Mono"/>
                <a:sym typeface="Roboto Mono"/>
              </a:rPr>
              <a:t>, </a:t>
            </a:r>
            <a:r>
              <a:rPr lang="en" sz="1300">
                <a:solidFill>
                  <a:srgbClr val="E6DB74"/>
                </a:solidFill>
                <a:highlight>
                  <a:srgbClr val="272822"/>
                </a:highlight>
                <a:latin typeface="Roboto Mono"/>
                <a:ea typeface="Roboto Mono"/>
                <a:cs typeface="Roboto Mono"/>
                <a:sym typeface="Roboto Mono"/>
              </a:rPr>
              <a:t>"yellow"</a:t>
            </a:r>
            <a:r>
              <a:rPr lang="en" sz="1300">
                <a:solidFill>
                  <a:srgbClr val="F8F8F2"/>
                </a:solidFill>
                <a:highlight>
                  <a:srgbClr val="272822"/>
                </a:highlight>
                <a:latin typeface="Roboto Mono"/>
                <a:ea typeface="Roboto Mono"/>
                <a:cs typeface="Roboto Mono"/>
                <a:sym typeface="Roboto Mono"/>
              </a:rPr>
              <a:t>])</a:t>
            </a:r>
            <a:endParaRPr sz="130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800">
              <a:solidFill>
                <a:srgbClr val="88846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t/>
            </a:r>
            <a:endParaRPr sz="800">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t/>
            </a:r>
            <a:endParaRPr sz="800">
              <a:solidFill>
                <a:srgbClr val="F8F8F2"/>
              </a:solidFill>
              <a:highlight>
                <a:srgbClr val="272822"/>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solidFill>
                <a:srgbClr val="E6DB74"/>
              </a:solidFill>
              <a:highlight>
                <a:srgbClr val="272822"/>
              </a:highlight>
              <a:latin typeface="Roboto Mono"/>
              <a:ea typeface="Roboto Mono"/>
              <a:cs typeface="Roboto Mono"/>
              <a:sym typeface="Roboto Mono"/>
            </a:endParaRPr>
          </a:p>
        </p:txBody>
      </p:sp>
      <p:pic>
        <p:nvPicPr>
          <p:cNvPr id="168" name="Google Shape;168;p25"/>
          <p:cNvPicPr preferRelativeResize="0"/>
          <p:nvPr/>
        </p:nvPicPr>
        <p:blipFill>
          <a:blip r:embed="rId3">
            <a:alphaModFix/>
          </a:blip>
          <a:stretch>
            <a:fillRect/>
          </a:stretch>
        </p:blipFill>
        <p:spPr>
          <a:xfrm>
            <a:off x="0" y="1564096"/>
            <a:ext cx="9143999" cy="30657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the value located at normalize_noise(x, y, z), and uses it as a seed to roll a number on a PRNG.</a:t>
            </a:r>
            <a:endParaRPr/>
          </a:p>
          <a:p>
            <a:pPr indent="0" lvl="0" marL="0" rtl="0" algn="l">
              <a:spcBef>
                <a:spcPts val="1600"/>
              </a:spcBef>
              <a:spcAft>
                <a:spcPts val="1600"/>
              </a:spcAft>
              <a:buNone/>
            </a:pPr>
            <a:r>
              <a:rPr lang="en"/>
              <a:t>Can take a “secondary seed” which allows better iterative grabbing of values. This prevents random value “tying” bugs.</a:t>
            </a:r>
            <a:endParaRPr/>
          </a:p>
        </p:txBody>
      </p:sp>
      <p:sp>
        <p:nvSpPr>
          <p:cNvPr id="174" name="Google Shape;174;p26"/>
          <p:cNvSpPr txBox="1"/>
          <p:nvPr/>
        </p:nvSpPr>
        <p:spPr>
          <a:xfrm>
            <a:off x="2410100" y="533225"/>
            <a:ext cx="6321600" cy="9699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pn.</a:t>
            </a:r>
            <a:r>
              <a:rPr lang="en" sz="1450">
                <a:solidFill>
                  <a:srgbClr val="A6E22E"/>
                </a:solidFill>
                <a:highlight>
                  <a:srgbClr val="272822"/>
                </a:highlight>
                <a:latin typeface="Roboto Mono"/>
                <a:ea typeface="Roboto Mono"/>
                <a:cs typeface="Roboto Mono"/>
                <a:sym typeface="Roboto Mono"/>
              </a:rPr>
              <a:t>prng_int</a:t>
            </a:r>
            <a:r>
              <a:rPr lang="en" sz="1450">
                <a:solidFill>
                  <a:srgbClr val="F8F8F2"/>
                </a:solidFill>
                <a:highlight>
                  <a:srgbClr val="272822"/>
                </a:highlight>
                <a:latin typeface="Roboto Mono"/>
                <a:ea typeface="Roboto Mono"/>
                <a:cs typeface="Roboto Mono"/>
                <a:sym typeface="Roboto Mono"/>
              </a:rPr>
              <a:t>(</a:t>
            </a:r>
            <a:r>
              <a:rPr lang="en" sz="1450">
                <a:solidFill>
                  <a:srgbClr val="AE81FF"/>
                </a:solidFill>
                <a:highlight>
                  <a:srgbClr val="272822"/>
                </a:highlight>
                <a:latin typeface="Roboto Mono"/>
                <a:ea typeface="Roboto Mono"/>
                <a:cs typeface="Roboto Mono"/>
                <a:sym typeface="Roboto Mono"/>
              </a:rPr>
              <a:t>x:</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y:</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z:</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min:</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max:</a:t>
            </a: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100</a:t>
            </a: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pn.</a:t>
            </a:r>
            <a:r>
              <a:rPr lang="en" sz="1450">
                <a:solidFill>
                  <a:srgbClr val="A6E22E"/>
                </a:solidFill>
                <a:highlight>
                  <a:srgbClr val="272822"/>
                </a:highlight>
                <a:latin typeface="Roboto Mono"/>
                <a:ea typeface="Roboto Mono"/>
                <a:cs typeface="Roboto Mono"/>
                <a:sym typeface="Roboto Mono"/>
              </a:rPr>
              <a:t>prng_item</a:t>
            </a:r>
            <a:r>
              <a:rPr lang="en" sz="1450">
                <a:solidFill>
                  <a:srgbClr val="F8F8F2"/>
                </a:solidFill>
                <a:highlight>
                  <a:srgbClr val="272822"/>
                </a:highlight>
                <a:latin typeface="Roboto Mono"/>
                <a:ea typeface="Roboto Mono"/>
                <a:cs typeface="Roboto Mono"/>
                <a:sym typeface="Roboto Mono"/>
              </a:rPr>
              <a:t>(</a:t>
            </a:r>
            <a:r>
              <a:rPr lang="en" sz="1450">
                <a:solidFill>
                  <a:srgbClr val="AE81FF"/>
                </a:solidFill>
                <a:highlight>
                  <a:srgbClr val="272822"/>
                </a:highlight>
                <a:latin typeface="Roboto Mono"/>
                <a:ea typeface="Roboto Mono"/>
                <a:cs typeface="Roboto Mono"/>
                <a:sym typeface="Roboto Mono"/>
              </a:rPr>
              <a:t>x:</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y:</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z:</a:t>
            </a:r>
            <a:r>
              <a:rPr lang="en" sz="1450">
                <a:solidFill>
                  <a:srgbClr val="F8F8F2"/>
                </a:solidFill>
                <a:highlight>
                  <a:srgbClr val="272822"/>
                </a:highlight>
                <a:latin typeface="Roboto Mono"/>
                <a:ea typeface="Roboto Mono"/>
                <a:cs typeface="Roboto Mono"/>
                <a:sym typeface="Roboto Mono"/>
              </a:rPr>
              <a:t> 0, </a:t>
            </a:r>
            <a:r>
              <a:rPr lang="en" sz="1450">
                <a:solidFill>
                  <a:srgbClr val="AE81FF"/>
                </a:solidFill>
                <a:highlight>
                  <a:srgbClr val="272822"/>
                </a:highlight>
                <a:latin typeface="Roboto Mono"/>
                <a:ea typeface="Roboto Mono"/>
                <a:cs typeface="Roboto Mono"/>
                <a:sym typeface="Roboto Mono"/>
              </a:rPr>
              <a:t>items:</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"r"</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"o"</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"y"</a:t>
            </a: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250">
                <a:solidFill>
                  <a:srgbClr val="F8F8F2"/>
                </a:solidFill>
                <a:highlight>
                  <a:srgbClr val="272822"/>
                </a:highlight>
                <a:latin typeface="Roboto Mono"/>
                <a:ea typeface="Roboto Mono"/>
                <a:cs typeface="Roboto Mono"/>
                <a:sym typeface="Roboto Mono"/>
              </a:rPr>
              <a:t>pn.</a:t>
            </a:r>
            <a:r>
              <a:rPr lang="en" sz="1250">
                <a:solidFill>
                  <a:srgbClr val="A6E22E"/>
                </a:solidFill>
                <a:highlight>
                  <a:srgbClr val="272822"/>
                </a:highlight>
                <a:latin typeface="Roboto Mono"/>
                <a:ea typeface="Roboto Mono"/>
                <a:cs typeface="Roboto Mono"/>
                <a:sym typeface="Roboto Mono"/>
              </a:rPr>
              <a:t>prng_int</a:t>
            </a:r>
            <a:r>
              <a:rPr lang="en" sz="1250">
                <a:solidFill>
                  <a:srgbClr val="F8F8F2"/>
                </a:solidFill>
                <a:highlight>
                  <a:srgbClr val="272822"/>
                </a:highlight>
                <a:latin typeface="Roboto Mono"/>
                <a:ea typeface="Roboto Mono"/>
                <a:cs typeface="Roboto Mono"/>
                <a:sym typeface="Roboto Mono"/>
              </a:rPr>
              <a:t>(</a:t>
            </a:r>
            <a:r>
              <a:rPr lang="en" sz="1250">
                <a:solidFill>
                  <a:srgbClr val="AE81FF"/>
                </a:solidFill>
                <a:highlight>
                  <a:srgbClr val="272822"/>
                </a:highlight>
                <a:latin typeface="Roboto Mono"/>
                <a:ea typeface="Roboto Mono"/>
                <a:cs typeface="Roboto Mono"/>
                <a:sym typeface="Roboto Mono"/>
              </a:rPr>
              <a:t>x:</a:t>
            </a:r>
            <a:r>
              <a:rPr lang="en" sz="1250">
                <a:solidFill>
                  <a:srgbClr val="F8F8F2"/>
                </a:solidFill>
                <a:highlight>
                  <a:srgbClr val="272822"/>
                </a:highlight>
                <a:latin typeface="Roboto Mono"/>
                <a:ea typeface="Roboto Mono"/>
                <a:cs typeface="Roboto Mono"/>
                <a:sym typeface="Roboto Mono"/>
              </a:rPr>
              <a:t> 0, </a:t>
            </a:r>
            <a:r>
              <a:rPr lang="en" sz="1250">
                <a:solidFill>
                  <a:srgbClr val="AE81FF"/>
                </a:solidFill>
                <a:highlight>
                  <a:srgbClr val="272822"/>
                </a:highlight>
                <a:latin typeface="Roboto Mono"/>
                <a:ea typeface="Roboto Mono"/>
                <a:cs typeface="Roboto Mono"/>
                <a:sym typeface="Roboto Mono"/>
              </a:rPr>
              <a:t>y:</a:t>
            </a:r>
            <a:r>
              <a:rPr lang="en" sz="1250">
                <a:solidFill>
                  <a:srgbClr val="F8F8F2"/>
                </a:solidFill>
                <a:highlight>
                  <a:srgbClr val="272822"/>
                </a:highlight>
                <a:latin typeface="Roboto Mono"/>
                <a:ea typeface="Roboto Mono"/>
                <a:cs typeface="Roboto Mono"/>
                <a:sym typeface="Roboto Mono"/>
              </a:rPr>
              <a:t> 0, </a:t>
            </a:r>
            <a:r>
              <a:rPr lang="en" sz="1250">
                <a:solidFill>
                  <a:srgbClr val="AE81FF"/>
                </a:solidFill>
                <a:highlight>
                  <a:srgbClr val="272822"/>
                </a:highlight>
                <a:latin typeface="Roboto Mono"/>
                <a:ea typeface="Roboto Mono"/>
                <a:cs typeface="Roboto Mono"/>
                <a:sym typeface="Roboto Mono"/>
              </a:rPr>
              <a:t>z:</a:t>
            </a:r>
            <a:r>
              <a:rPr lang="en" sz="1250">
                <a:solidFill>
                  <a:srgbClr val="F8F8F2"/>
                </a:solidFill>
                <a:highlight>
                  <a:srgbClr val="272822"/>
                </a:highlight>
                <a:latin typeface="Roboto Mono"/>
                <a:ea typeface="Roboto Mono"/>
                <a:cs typeface="Roboto Mono"/>
                <a:sym typeface="Roboto Mono"/>
              </a:rPr>
              <a:t> 0, </a:t>
            </a:r>
            <a:r>
              <a:rPr lang="en" sz="1250">
                <a:solidFill>
                  <a:srgbClr val="AE81FF"/>
                </a:solidFill>
                <a:highlight>
                  <a:srgbClr val="272822"/>
                </a:highlight>
                <a:latin typeface="Roboto Mono"/>
                <a:ea typeface="Roboto Mono"/>
                <a:cs typeface="Roboto Mono"/>
                <a:sym typeface="Roboto Mono"/>
              </a:rPr>
              <a:t>min:</a:t>
            </a:r>
            <a:r>
              <a:rPr lang="en" sz="1250">
                <a:solidFill>
                  <a:srgbClr val="F8F8F2"/>
                </a:solidFill>
                <a:highlight>
                  <a:srgbClr val="272822"/>
                </a:highlight>
                <a:latin typeface="Roboto Mono"/>
                <a:ea typeface="Roboto Mono"/>
                <a:cs typeface="Roboto Mono"/>
                <a:sym typeface="Roboto Mono"/>
              </a:rPr>
              <a:t> 0, </a:t>
            </a:r>
            <a:r>
              <a:rPr lang="en" sz="1250">
                <a:solidFill>
                  <a:srgbClr val="AE81FF"/>
                </a:solidFill>
                <a:highlight>
                  <a:srgbClr val="272822"/>
                </a:highlight>
                <a:latin typeface="Roboto Mono"/>
                <a:ea typeface="Roboto Mono"/>
                <a:cs typeface="Roboto Mono"/>
                <a:sym typeface="Roboto Mono"/>
              </a:rPr>
              <a:t>max:</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100</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a_seed:</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1.2</a:t>
            </a:r>
            <a:r>
              <a:rPr lang="en" sz="1250">
                <a:solidFill>
                  <a:srgbClr val="F8F8F2"/>
                </a:solidFill>
                <a:highlight>
                  <a:srgbClr val="272822"/>
                </a:highlight>
                <a:latin typeface="Roboto Mono"/>
                <a:ea typeface="Roboto Mono"/>
                <a:cs typeface="Roboto Mono"/>
                <a:sym typeface="Roboto Mono"/>
              </a:rPr>
              <a:t>)</a:t>
            </a:r>
            <a:endParaRPr sz="1650">
              <a:solidFill>
                <a:srgbClr val="F8F8F2"/>
              </a:solidFill>
              <a:highlight>
                <a:srgbClr val="272822"/>
              </a:highlight>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Process”</a:t>
            </a:r>
            <a:endParaRPr/>
          </a:p>
        </p:txBody>
      </p:sp>
      <p:pic>
        <p:nvPicPr>
          <p:cNvPr descr="https://encrypted-tbn0.gstatic.com/images?q=tbn:ANd9GcSdB_NnZF5NY-jNHFXDadbucQNqM0FFaZdydw&amp;usqp=CAU" id="180" name="Google Shape;180;p27"/>
          <p:cNvPicPr preferRelativeResize="0"/>
          <p:nvPr/>
        </p:nvPicPr>
        <p:blipFill>
          <a:blip r:embed="rId3">
            <a:alphaModFix/>
          </a:blip>
          <a:stretch>
            <a:fillRect/>
          </a:stretch>
        </p:blipFill>
        <p:spPr>
          <a:xfrm>
            <a:off x="5573363" y="1774575"/>
            <a:ext cx="2619375" cy="174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Mineshift-Simple</a:t>
            </a:r>
            <a:endParaRPr/>
          </a:p>
        </p:txBody>
      </p:sp>
      <p:pic>
        <p:nvPicPr>
          <p:cNvPr id="186" name="Google Shape;186;p28"/>
          <p:cNvPicPr preferRelativeResize="0"/>
          <p:nvPr/>
        </p:nvPicPr>
        <p:blipFill>
          <a:blip r:embed="rId3">
            <a:alphaModFix/>
          </a:blip>
          <a:stretch>
            <a:fillRect/>
          </a:stretch>
        </p:blipFill>
        <p:spPr>
          <a:xfrm>
            <a:off x="4837625" y="152400"/>
            <a:ext cx="4033189"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setup</a:t>
            </a:r>
            <a:endParaRPr/>
          </a:p>
        </p:txBody>
      </p:sp>
      <p:sp>
        <p:nvSpPr>
          <p:cNvPr id="192" name="Google Shape;192;p29"/>
          <p:cNvSpPr txBox="1"/>
          <p:nvPr>
            <p:ph idx="1" type="body"/>
          </p:nvPr>
        </p:nvSpPr>
        <p:spPr>
          <a:xfrm>
            <a:off x="2410106" y="1595775"/>
            <a:ext cx="3323400" cy="300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Char char="●"/>
            </a:pPr>
            <a:r>
              <a:rPr lang="en" sz="1600">
                <a:latin typeface="Raleway"/>
                <a:ea typeface="Raleway"/>
                <a:cs typeface="Raleway"/>
                <a:sym typeface="Raleway"/>
              </a:rPr>
              <a:t>So I’m browsing on Reddit when I come across this picture.</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latin typeface="Raleway"/>
                <a:ea typeface="Raleway"/>
                <a:cs typeface="Raleway"/>
                <a:sym typeface="Raleway"/>
              </a:rPr>
              <a:t>Something about it really called to me. I like the colors, the way they achieve “depth”, and the layout.</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latin typeface="Raleway"/>
                <a:ea typeface="Raleway"/>
                <a:cs typeface="Raleway"/>
                <a:sym typeface="Raleway"/>
              </a:rPr>
              <a:t>I can easily visually identify the steps I need to take. (construction, masking, etc)</a:t>
            </a:r>
            <a:endParaRPr sz="1600">
              <a:latin typeface="Raleway"/>
              <a:ea typeface="Raleway"/>
              <a:cs typeface="Raleway"/>
              <a:sym typeface="Raleway"/>
            </a:endParaRPr>
          </a:p>
        </p:txBody>
      </p:sp>
      <p:pic>
        <p:nvPicPr>
          <p:cNvPr id="193" name="Google Shape;193;p29"/>
          <p:cNvPicPr preferRelativeResize="0"/>
          <p:nvPr/>
        </p:nvPicPr>
        <p:blipFill>
          <a:blip r:embed="rId3">
            <a:alphaModFix/>
          </a:blip>
          <a:stretch>
            <a:fillRect/>
          </a:stretch>
        </p:blipFill>
        <p:spPr>
          <a:xfrm>
            <a:off x="5811700" y="1595775"/>
            <a:ext cx="2910150" cy="2910150"/>
          </a:xfrm>
          <a:prstGeom prst="rect">
            <a:avLst/>
          </a:prstGeom>
          <a:noFill/>
          <a:ln>
            <a:noFill/>
          </a:ln>
        </p:spPr>
      </p:pic>
      <p:sp>
        <p:nvSpPr>
          <p:cNvPr id="194" name="Google Shape;194;p29"/>
          <p:cNvSpPr txBox="1"/>
          <p:nvPr/>
        </p:nvSpPr>
        <p:spPr>
          <a:xfrm>
            <a:off x="7541800" y="4172325"/>
            <a:ext cx="13404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/u/TheAEye</a:t>
            </a:r>
            <a:endParaRPr>
              <a:solidFill>
                <a:srgbClr val="FFFFFF"/>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0 - Basic Setup</a:t>
            </a:r>
            <a:endParaRPr/>
          </a:p>
        </p:txBody>
      </p:sp>
      <p:sp>
        <p:nvSpPr>
          <p:cNvPr id="200" name="Google Shape;200;p30"/>
          <p:cNvSpPr txBox="1"/>
          <p:nvPr/>
        </p:nvSpPr>
        <p:spPr>
          <a:xfrm>
            <a:off x="136075" y="1211350"/>
            <a:ext cx="8515500" cy="11043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 COLORS </a:t>
            </a:r>
            <a:r>
              <a:rPr lang="en" sz="1450">
                <a:solidFill>
                  <a:srgbClr val="F92672"/>
                </a:solidFill>
                <a:highlight>
                  <a:srgbClr val="272822"/>
                </a:highlight>
                <a:latin typeface="Roboto Mono"/>
                <a:ea typeface="Roboto Mono"/>
                <a:cs typeface="Roboto Mono"/>
                <a:sym typeface="Roboto Mono"/>
              </a:rPr>
              <a:t>=</a:t>
            </a:r>
            <a:r>
              <a:rPr lang="en" sz="1450">
                <a:solidFill>
                  <a:srgbClr val="F8F8F2"/>
                </a:solidFill>
                <a:highlight>
                  <a:srgbClr val="272822"/>
                </a:highlight>
                <a:latin typeface="Roboto Mono"/>
                <a:ea typeface="Roboto Mono"/>
                <a:cs typeface="Roboto Mono"/>
                <a:sym typeface="Roboto Mono"/>
              </a:rPr>
              <a:t> [</a:t>
            </a:r>
            <a:endParaRPr sz="14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bg:</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"#e2f1af"</a:t>
            </a: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levels:</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"#e3d888"</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"#84714f"</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"#5a3a31"</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"#31231e"</a:t>
            </a: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bg:</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"#ddf3b5"</a:t>
            </a:r>
            <a:r>
              <a:rPr lang="en" sz="1450">
                <a:solidFill>
                  <a:srgbClr val="F8F8F2"/>
                </a:solidFill>
                <a:highlight>
                  <a:srgbClr val="272822"/>
                </a:highlight>
                <a:latin typeface="Roboto Mono"/>
                <a:ea typeface="Roboto Mono"/>
                <a:cs typeface="Roboto Mono"/>
                <a:sym typeface="Roboto Mono"/>
              </a:rPr>
              <a:t>, </a:t>
            </a:r>
            <a:r>
              <a:rPr lang="en" sz="1450">
                <a:solidFill>
                  <a:srgbClr val="AE81FF"/>
                </a:solidFill>
                <a:highlight>
                  <a:srgbClr val="272822"/>
                </a:highlight>
                <a:latin typeface="Roboto Mono"/>
                <a:ea typeface="Roboto Mono"/>
                <a:cs typeface="Roboto Mono"/>
                <a:sym typeface="Roboto Mono"/>
              </a:rPr>
              <a:t>levels:</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"#83c923"</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"#74a31d"</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"#577a15"</a:t>
            </a:r>
            <a:r>
              <a:rPr lang="en" sz="1450">
                <a:solidFill>
                  <a:srgbClr val="F8F8F2"/>
                </a:solidFill>
                <a:highlight>
                  <a:srgbClr val="272822"/>
                </a:highlight>
                <a:latin typeface="Roboto Mono"/>
                <a:ea typeface="Roboto Mono"/>
                <a:cs typeface="Roboto Mono"/>
                <a:sym typeface="Roboto Mono"/>
              </a:rPr>
              <a:t>, </a:t>
            </a:r>
            <a:r>
              <a:rPr lang="en" sz="1450">
                <a:solidFill>
                  <a:srgbClr val="E6DB74"/>
                </a:solidFill>
                <a:highlight>
                  <a:srgbClr val="272822"/>
                </a:highlight>
                <a:latin typeface="Roboto Mono"/>
                <a:ea typeface="Roboto Mono"/>
                <a:cs typeface="Roboto Mono"/>
                <a:sym typeface="Roboto Mono"/>
              </a:rPr>
              <a:t>"#39510e"</a:t>
            </a: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450">
                <a:solidFill>
                  <a:srgbClr val="F8F8F2"/>
                </a:solidFill>
                <a:highlight>
                  <a:srgbClr val="272822"/>
                </a:highlight>
                <a:latin typeface="Roboto Mono"/>
                <a:ea typeface="Roboto Mono"/>
                <a:cs typeface="Roboto Mono"/>
                <a:sym typeface="Roboto Mono"/>
              </a:rPr>
              <a:t>]</a:t>
            </a:r>
            <a:endParaRPr sz="1450">
              <a:solidFill>
                <a:srgbClr val="F8F8F2"/>
              </a:solidFill>
              <a:highlight>
                <a:srgbClr val="272822"/>
              </a:highlight>
              <a:latin typeface="Roboto Mono"/>
              <a:ea typeface="Roboto Mono"/>
              <a:cs typeface="Roboto Mono"/>
              <a:sym typeface="Roboto Mono"/>
            </a:endParaRPr>
          </a:p>
        </p:txBody>
      </p:sp>
      <p:sp>
        <p:nvSpPr>
          <p:cNvPr id="201" name="Google Shape;201;p30"/>
          <p:cNvSpPr txBox="1"/>
          <p:nvPr/>
        </p:nvSpPr>
        <p:spPr>
          <a:xfrm>
            <a:off x="1284775" y="2665225"/>
            <a:ext cx="6218100" cy="15573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a:t>
            </a:r>
            <a:r>
              <a:rPr lang="en" sz="1550">
                <a:solidFill>
                  <a:srgbClr val="F8F8F2"/>
                </a:solidFill>
                <a:highlight>
                  <a:srgbClr val="272822"/>
                </a:highlight>
                <a:latin typeface="Roboto Mono"/>
                <a:ea typeface="Roboto Mono"/>
                <a:cs typeface="Roboto Mono"/>
                <a:sym typeface="Roboto Mono"/>
              </a:rPr>
              <a:t> </a:t>
            </a:r>
            <a:r>
              <a:rPr lang="en" sz="1550">
                <a:solidFill>
                  <a:srgbClr val="F92672"/>
                </a:solidFill>
                <a:highlight>
                  <a:srgbClr val="272822"/>
                </a:highlight>
                <a:latin typeface="Roboto Mono"/>
                <a:ea typeface="Roboto Mono"/>
                <a:cs typeface="Roboto Mono"/>
                <a:sym typeface="Roboto Mono"/>
              </a:rPr>
              <a:t>module</a:t>
            </a:r>
            <a:r>
              <a:rPr lang="en" sz="1550">
                <a:solidFill>
                  <a:srgbClr val="F8F8F2"/>
                </a:solidFill>
                <a:highlight>
                  <a:srgbClr val="272822"/>
                </a:highlight>
                <a:latin typeface="Roboto Mono"/>
                <a:ea typeface="Roboto Mono"/>
                <a:cs typeface="Roboto Mono"/>
                <a:sym typeface="Roboto Mono"/>
              </a:rPr>
              <a:t> </a:t>
            </a:r>
            <a:r>
              <a:rPr lang="en" sz="1550" u="sng">
                <a:solidFill>
                  <a:srgbClr val="A6E22E"/>
                </a:solidFill>
                <a:highlight>
                  <a:srgbClr val="272822"/>
                </a:highlight>
                <a:latin typeface="Roboto Mono"/>
                <a:ea typeface="Roboto Mono"/>
                <a:cs typeface="Roboto Mono"/>
                <a:sym typeface="Roboto Mono"/>
              </a:rPr>
              <a:t>Seeds</a:t>
            </a:r>
            <a:endParaRPr sz="1550" u="sng">
              <a:solidFill>
                <a:srgbClr val="A6E22E"/>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COLORS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AE81FF"/>
                </a:solidFill>
                <a:highlight>
                  <a:srgbClr val="272822"/>
                </a:highlight>
                <a:latin typeface="Roboto Mono"/>
                <a:ea typeface="Roboto Mono"/>
                <a:cs typeface="Roboto Mono"/>
                <a:sym typeface="Roboto Mono"/>
              </a:rPr>
              <a:t>1.1_f32</a:t>
            </a:r>
            <a:endParaRPr sz="1550">
              <a:solidFill>
                <a:srgbClr val="AE81F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CENTER_RECT_DEVIATION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AE81FF"/>
                </a:solidFill>
                <a:highlight>
                  <a:srgbClr val="272822"/>
                </a:highlight>
                <a:latin typeface="Roboto Mono"/>
                <a:ea typeface="Roboto Mono"/>
                <a:cs typeface="Roboto Mono"/>
                <a:sym typeface="Roboto Mono"/>
              </a:rPr>
              <a:t>1.2_f32</a:t>
            </a:r>
            <a:endParaRPr sz="1550">
              <a:solidFill>
                <a:srgbClr val="AE81F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CENTER_RECT_PERLIN_DEVIATION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AE81FF"/>
                </a:solidFill>
                <a:highlight>
                  <a:srgbClr val="272822"/>
                </a:highlight>
                <a:latin typeface="Roboto Mono"/>
                <a:ea typeface="Roboto Mono"/>
                <a:cs typeface="Roboto Mono"/>
                <a:sym typeface="Roboto Mono"/>
              </a:rPr>
              <a:t>1.3_f32</a:t>
            </a:r>
            <a:endParaRPr sz="1550">
              <a:solidFill>
                <a:srgbClr val="AE81F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CENTER_RECT_WIDTH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AE81FF"/>
                </a:solidFill>
                <a:highlight>
                  <a:srgbClr val="272822"/>
                </a:highlight>
                <a:latin typeface="Roboto Mono"/>
                <a:ea typeface="Roboto Mono"/>
                <a:cs typeface="Roboto Mono"/>
                <a:sym typeface="Roboto Mono"/>
              </a:rPr>
              <a:t>1.4_f32</a:t>
            </a:r>
            <a:endParaRPr sz="1550">
              <a:solidFill>
                <a:srgbClr val="AE81FF"/>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a:t>
            </a:r>
            <a:r>
              <a:rPr lang="en" sz="1550">
                <a:solidFill>
                  <a:srgbClr val="F92672"/>
                </a:solidFill>
                <a:highlight>
                  <a:srgbClr val="272822"/>
                </a:highlight>
                <a:latin typeface="Roboto Mono"/>
                <a:ea typeface="Roboto Mono"/>
                <a:cs typeface="Roboto Mono"/>
                <a:sym typeface="Roboto Mono"/>
              </a:rPr>
              <a:t>end</a:t>
            </a:r>
            <a:endParaRPr sz="15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50">
              <a:solidFill>
                <a:srgbClr val="F8F8F2"/>
              </a:solidFill>
              <a:highlight>
                <a:srgbClr val="272822"/>
              </a:highlight>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 Choose Color Scheme</a:t>
            </a:r>
            <a:endParaRPr/>
          </a:p>
        </p:txBody>
      </p:sp>
      <p:sp>
        <p:nvSpPr>
          <p:cNvPr id="207" name="Google Shape;207;p31"/>
          <p:cNvSpPr txBox="1"/>
          <p:nvPr/>
        </p:nvSpPr>
        <p:spPr>
          <a:xfrm>
            <a:off x="2936200" y="1319100"/>
            <a:ext cx="5908500" cy="31167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perlin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a:t>
            </a:r>
            <a:r>
              <a:rPr i="1" lang="en" sz="1350">
                <a:solidFill>
                  <a:srgbClr val="66D9EF"/>
                </a:solidFill>
                <a:highlight>
                  <a:srgbClr val="272822"/>
                </a:highlight>
                <a:latin typeface="Roboto Mono"/>
                <a:ea typeface="Roboto Mono"/>
                <a:cs typeface="Roboto Mono"/>
                <a:sym typeface="Roboto Mono"/>
              </a:rPr>
              <a:t>PerlinNoise</a:t>
            </a:r>
            <a:r>
              <a:rPr lang="en" sz="1350">
                <a:solidFill>
                  <a:srgbClr val="F8F8F2"/>
                </a:solidFill>
                <a:highlight>
                  <a:srgbClr val="272822"/>
                </a:highlight>
                <a:latin typeface="Roboto Mono"/>
                <a:ea typeface="Roboto Mono"/>
                <a:cs typeface="Roboto Mono"/>
                <a:sym typeface="Roboto Mono"/>
              </a:rPr>
              <a:t>.</a:t>
            </a:r>
            <a:r>
              <a:rPr lang="en" sz="1350">
                <a:solidFill>
                  <a:srgbClr val="F92672"/>
                </a:solidFill>
                <a:highlight>
                  <a:srgbClr val="272822"/>
                </a:highlight>
                <a:latin typeface="Roboto Mono"/>
                <a:ea typeface="Roboto Mono"/>
                <a:cs typeface="Roboto Mono"/>
                <a:sym typeface="Roboto Mono"/>
              </a:rPr>
              <a:t>new</a:t>
            </a:r>
            <a:r>
              <a:rPr lang="en" sz="1350">
                <a:solidFill>
                  <a:srgbClr val="F8F8F2"/>
                </a:solidFill>
                <a:highlight>
                  <a:srgbClr val="272822"/>
                </a:highlight>
                <a:latin typeface="Roboto Mono"/>
                <a:ea typeface="Roboto Mono"/>
                <a:cs typeface="Roboto Mono"/>
                <a:sym typeface="Roboto Mono"/>
              </a:rPr>
              <a:t>(seed)</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colors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perlin.</a:t>
            </a:r>
            <a:r>
              <a:rPr lang="en" sz="1350">
                <a:solidFill>
                  <a:srgbClr val="A6E22E"/>
                </a:solidFill>
                <a:highlight>
                  <a:srgbClr val="272822"/>
                </a:highlight>
                <a:latin typeface="Roboto Mono"/>
                <a:ea typeface="Roboto Mono"/>
                <a:cs typeface="Roboto Mono"/>
                <a:sym typeface="Roboto Mono"/>
              </a:rPr>
              <a:t>prng_item</a:t>
            </a:r>
            <a:r>
              <a:rPr lang="en" sz="1350">
                <a:solidFill>
                  <a:srgbClr val="F8F8F2"/>
                </a:solidFill>
                <a:highlight>
                  <a:srgbClr val="272822"/>
                </a:highlight>
                <a:latin typeface="Roboto Mono"/>
                <a:ea typeface="Roboto Mono"/>
                <a:cs typeface="Roboto Mono"/>
                <a:sym typeface="Roboto Mono"/>
              </a:rPr>
              <a:t>(0, COLORS, </a:t>
            </a:r>
            <a:r>
              <a:rPr i="1" lang="en" sz="1350">
                <a:solidFill>
                  <a:srgbClr val="66D9EF"/>
                </a:solidFill>
                <a:highlight>
                  <a:srgbClr val="272822"/>
                </a:highlight>
                <a:latin typeface="Roboto Mono"/>
                <a:ea typeface="Roboto Mono"/>
                <a:cs typeface="Roboto Mono"/>
                <a:sym typeface="Roboto Mono"/>
              </a:rPr>
              <a:t>Seeds</a:t>
            </a:r>
            <a:r>
              <a:rPr lang="en" sz="1350">
                <a:solidFill>
                  <a:srgbClr val="F8F8F2"/>
                </a:solidFill>
                <a:highlight>
                  <a:srgbClr val="272822"/>
                </a:highlight>
                <a:latin typeface="Roboto Mono"/>
                <a:ea typeface="Roboto Mono"/>
                <a:cs typeface="Roboto Mono"/>
                <a:sym typeface="Roboto Mono"/>
              </a:rPr>
              <a:t>::COLORS)</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i="1" lang="en" sz="1350">
                <a:solidFill>
                  <a:srgbClr val="66D9EF"/>
                </a:solidFill>
                <a:highlight>
                  <a:srgbClr val="272822"/>
                </a:highlight>
                <a:latin typeface="Roboto Mono"/>
                <a:ea typeface="Roboto Mono"/>
                <a:cs typeface="Roboto Mono"/>
                <a:sym typeface="Roboto Mono"/>
              </a:rPr>
              <a:t>Celestine</a:t>
            </a:r>
            <a:r>
              <a:rPr lang="en" sz="1350">
                <a:solidFill>
                  <a:srgbClr val="F8F8F2"/>
                </a:solidFill>
                <a:highlight>
                  <a:srgbClr val="272822"/>
                </a:highlight>
                <a:latin typeface="Roboto Mono"/>
                <a:ea typeface="Roboto Mono"/>
                <a:cs typeface="Roboto Mono"/>
                <a:sym typeface="Roboto Mono"/>
              </a:rPr>
              <a:t>.draw </a:t>
            </a:r>
            <a:r>
              <a:rPr lang="en" sz="1350">
                <a:solidFill>
                  <a:srgbClr val="F92672"/>
                </a:solidFill>
                <a:highlight>
                  <a:srgbClr val="272822"/>
                </a:highlight>
                <a:latin typeface="Roboto Mono"/>
                <a:ea typeface="Roboto Mono"/>
                <a:cs typeface="Roboto Mono"/>
                <a:sym typeface="Roboto Mono"/>
              </a:rPr>
              <a:t>do </a:t>
            </a:r>
            <a:r>
              <a:rPr lang="en" sz="1350">
                <a:solidFill>
                  <a:srgbClr val="F8F8F2"/>
                </a:solidFill>
                <a:highlight>
                  <a:srgbClr val="272822"/>
                </a:highlight>
                <a:latin typeface="Roboto Mono"/>
                <a:ea typeface="Roboto Mono"/>
                <a:cs typeface="Roboto Mono"/>
                <a:sym typeface="Roboto Mono"/>
              </a:rPr>
              <a:t>|ctx|</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ctx.view_box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a:t>
            </a:r>
            <a:r>
              <a:rPr lang="en" sz="1350">
                <a:solidFill>
                  <a:srgbClr val="AE81FF"/>
                </a:solidFill>
                <a:highlight>
                  <a:srgbClr val="272822"/>
                </a:highlight>
                <a:latin typeface="Roboto Mono"/>
                <a:ea typeface="Roboto Mono"/>
                <a:cs typeface="Roboto Mono"/>
                <a:sym typeface="Roboto Mono"/>
              </a:rPr>
              <a:t>x:</a:t>
            </a:r>
            <a:r>
              <a:rPr lang="en" sz="1350">
                <a:solidFill>
                  <a:srgbClr val="F8F8F2"/>
                </a:solidFill>
                <a:highlight>
                  <a:srgbClr val="272822"/>
                </a:highlight>
                <a:latin typeface="Roboto Mono"/>
                <a:ea typeface="Roboto Mono"/>
                <a:cs typeface="Roboto Mono"/>
                <a:sym typeface="Roboto Mono"/>
              </a:rPr>
              <a:t> 0, </a:t>
            </a:r>
            <a:r>
              <a:rPr lang="en" sz="1350">
                <a:solidFill>
                  <a:srgbClr val="AE81FF"/>
                </a:solidFill>
                <a:highlight>
                  <a:srgbClr val="272822"/>
                </a:highlight>
                <a:latin typeface="Roboto Mono"/>
                <a:ea typeface="Roboto Mono"/>
                <a:cs typeface="Roboto Mono"/>
                <a:sym typeface="Roboto Mono"/>
              </a:rPr>
              <a:t>y:</a:t>
            </a:r>
            <a:r>
              <a:rPr lang="en" sz="1350">
                <a:solidFill>
                  <a:srgbClr val="F8F8F2"/>
                </a:solidFill>
                <a:highlight>
                  <a:srgbClr val="272822"/>
                </a:highlight>
                <a:latin typeface="Roboto Mono"/>
                <a:ea typeface="Roboto Mono"/>
                <a:cs typeface="Roboto Mono"/>
                <a:sym typeface="Roboto Mono"/>
              </a:rPr>
              <a:t> 0, </a:t>
            </a:r>
            <a:r>
              <a:rPr lang="en" sz="1350">
                <a:solidFill>
                  <a:srgbClr val="AE81FF"/>
                </a:solidFill>
                <a:highlight>
                  <a:srgbClr val="272822"/>
                </a:highlight>
                <a:latin typeface="Roboto Mono"/>
                <a:ea typeface="Roboto Mono"/>
                <a:cs typeface="Roboto Mono"/>
                <a:sym typeface="Roboto Mono"/>
              </a:rPr>
              <a:t>w:</a:t>
            </a:r>
            <a:r>
              <a:rPr lang="en" sz="1350">
                <a:solidFill>
                  <a:srgbClr val="F8F8F2"/>
                </a:solidFill>
                <a:highlight>
                  <a:srgbClr val="272822"/>
                </a:highlight>
                <a:latin typeface="Roboto Mono"/>
                <a:ea typeface="Roboto Mono"/>
                <a:cs typeface="Roboto Mono"/>
                <a:sym typeface="Roboto Mono"/>
              </a:rPr>
              <a:t> WIDTH, </a:t>
            </a:r>
            <a:r>
              <a:rPr lang="en" sz="1350">
                <a:solidFill>
                  <a:srgbClr val="AE81FF"/>
                </a:solidFill>
                <a:highlight>
                  <a:srgbClr val="272822"/>
                </a:highlight>
                <a:latin typeface="Roboto Mono"/>
                <a:ea typeface="Roboto Mono"/>
                <a:cs typeface="Roboto Mono"/>
                <a:sym typeface="Roboto Mono"/>
              </a:rPr>
              <a:t>h:</a:t>
            </a:r>
            <a:r>
              <a:rPr lang="en" sz="1350">
                <a:solidFill>
                  <a:srgbClr val="F8F8F2"/>
                </a:solidFill>
                <a:highlight>
                  <a:srgbClr val="272822"/>
                </a:highlight>
                <a:latin typeface="Roboto Mono"/>
                <a:ea typeface="Roboto Mono"/>
                <a:cs typeface="Roboto Mono"/>
                <a:sym typeface="Roboto Mono"/>
              </a:rPr>
              <a:t> HEIGHT}</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ctx.rectangle </a:t>
            </a:r>
            <a:r>
              <a:rPr lang="en" sz="1350">
                <a:solidFill>
                  <a:srgbClr val="F92672"/>
                </a:solidFill>
                <a:highlight>
                  <a:srgbClr val="272822"/>
                </a:highlight>
                <a:latin typeface="Roboto Mono"/>
                <a:ea typeface="Roboto Mono"/>
                <a:cs typeface="Roboto Mono"/>
                <a:sym typeface="Roboto Mono"/>
              </a:rPr>
              <a:t>do </a:t>
            </a:r>
            <a:r>
              <a:rPr lang="en" sz="1350">
                <a:solidFill>
                  <a:srgbClr val="F8F8F2"/>
                </a:solidFill>
                <a:highlight>
                  <a:srgbClr val="272822"/>
                </a:highlight>
                <a:latin typeface="Roboto Mono"/>
                <a:ea typeface="Roboto Mono"/>
                <a:cs typeface="Roboto Mono"/>
                <a:sym typeface="Roboto Mono"/>
              </a:rPr>
              <a:t>|r|</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r.x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0</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r.y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0</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r.width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WIDTH</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r.height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HEIGHT</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a:t>
            </a:r>
            <a:r>
              <a:rPr lang="en" sz="1350">
                <a:solidFill>
                  <a:srgbClr val="F8F8F2"/>
                </a:solidFill>
                <a:highlight>
                  <a:srgbClr val="272822"/>
                </a:highlight>
                <a:latin typeface="Roboto Mono"/>
                <a:ea typeface="Roboto Mono"/>
                <a:cs typeface="Roboto Mono"/>
                <a:sym typeface="Roboto Mono"/>
              </a:rPr>
              <a:t>  r.fill </a:t>
            </a:r>
            <a:r>
              <a:rPr lang="en" sz="1350">
                <a:solidFill>
                  <a:srgbClr val="F92672"/>
                </a:solidFill>
                <a:highlight>
                  <a:srgbClr val="272822"/>
                </a:highlight>
                <a:latin typeface="Roboto Mono"/>
                <a:ea typeface="Roboto Mono"/>
                <a:cs typeface="Roboto Mono"/>
                <a:sym typeface="Roboto Mono"/>
              </a:rPr>
              <a:t>=</a:t>
            </a:r>
            <a:r>
              <a:rPr lang="en" sz="1350">
                <a:solidFill>
                  <a:srgbClr val="F8F8F2"/>
                </a:solidFill>
                <a:highlight>
                  <a:srgbClr val="272822"/>
                </a:highlight>
                <a:latin typeface="Roboto Mono"/>
                <a:ea typeface="Roboto Mono"/>
                <a:cs typeface="Roboto Mono"/>
                <a:sym typeface="Roboto Mono"/>
              </a:rPr>
              <a:t> colors[</a:t>
            </a:r>
            <a:r>
              <a:rPr lang="en" sz="1350">
                <a:solidFill>
                  <a:srgbClr val="AE81FF"/>
                </a:solidFill>
                <a:highlight>
                  <a:srgbClr val="272822"/>
                </a:highlight>
                <a:latin typeface="Roboto Mono"/>
                <a:ea typeface="Roboto Mono"/>
                <a:cs typeface="Roboto Mono"/>
                <a:sym typeface="Roboto Mono"/>
              </a:rPr>
              <a:t>:bg</a:t>
            </a:r>
            <a:r>
              <a:rPr lang="en" sz="1350">
                <a:solidFill>
                  <a:srgbClr val="F8F8F2"/>
                </a:solidFill>
                <a:highlight>
                  <a:srgbClr val="272822"/>
                </a:highlight>
                <a:latin typeface="Roboto Mono"/>
                <a:ea typeface="Roboto Mono"/>
                <a:cs typeface="Roboto Mono"/>
                <a:sym typeface="Roboto Mono"/>
              </a:rPr>
              <a:t>]</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r</a:t>
            </a:r>
            <a:endParaRPr sz="13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8F8F2"/>
                </a:solidFill>
                <a:highlight>
                  <a:srgbClr val="272822"/>
                </a:highlight>
                <a:latin typeface="Roboto Mono"/>
                <a:ea typeface="Roboto Mono"/>
                <a:cs typeface="Roboto Mono"/>
                <a:sym typeface="Roboto Mono"/>
              </a:rPr>
              <a:t>  </a:t>
            </a:r>
            <a:r>
              <a:rPr lang="en" sz="1350">
                <a:solidFill>
                  <a:srgbClr val="F92672"/>
                </a:solidFill>
                <a:highlight>
                  <a:srgbClr val="272822"/>
                </a:highlight>
                <a:latin typeface="Roboto Mono"/>
                <a:ea typeface="Roboto Mono"/>
                <a:cs typeface="Roboto Mono"/>
                <a:sym typeface="Roboto Mono"/>
              </a:rPr>
              <a:t>end</a:t>
            </a:r>
            <a:endParaRPr sz="13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350">
                <a:solidFill>
                  <a:srgbClr val="F92672"/>
                </a:solidFill>
                <a:highlight>
                  <a:srgbClr val="272822"/>
                </a:highlight>
                <a:latin typeface="Roboto Mono"/>
                <a:ea typeface="Roboto Mono"/>
                <a:cs typeface="Roboto Mono"/>
                <a:sym typeface="Roboto Mono"/>
              </a:rPr>
              <a:t>end</a:t>
            </a:r>
            <a:endParaRPr sz="1350">
              <a:solidFill>
                <a:srgbClr val="F92672"/>
              </a:solidFill>
              <a:highlight>
                <a:srgbClr val="272822"/>
              </a:highlight>
              <a:latin typeface="Roboto Mono"/>
              <a:ea typeface="Roboto Mono"/>
              <a:cs typeface="Roboto Mono"/>
              <a:sym typeface="Roboto Mono"/>
            </a:endParaRPr>
          </a:p>
        </p:txBody>
      </p:sp>
      <p:pic>
        <p:nvPicPr>
          <p:cNvPr id="208" name="Google Shape;208;p31"/>
          <p:cNvPicPr preferRelativeResize="0"/>
          <p:nvPr/>
        </p:nvPicPr>
        <p:blipFill>
          <a:blip r:embed="rId3">
            <a:alphaModFix/>
          </a:blip>
          <a:stretch>
            <a:fillRect/>
          </a:stretch>
        </p:blipFill>
        <p:spPr>
          <a:xfrm>
            <a:off x="432774" y="1346525"/>
            <a:ext cx="2117775" cy="2664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4"/>
          <p:cNvPicPr preferRelativeResize="0"/>
          <p:nvPr/>
        </p:nvPicPr>
        <p:blipFill>
          <a:blip r:embed="rId3">
            <a:alphaModFix/>
          </a:blip>
          <a:stretch>
            <a:fillRect/>
          </a:stretch>
        </p:blipFill>
        <p:spPr>
          <a:xfrm>
            <a:off x="-1084275" y="-545250"/>
            <a:ext cx="11312548" cy="5688750"/>
          </a:xfrm>
          <a:prstGeom prst="rect">
            <a:avLst/>
          </a:prstGeom>
          <a:noFill/>
          <a:ln>
            <a:noFill/>
          </a:ln>
        </p:spPr>
      </p:pic>
      <p:pic>
        <p:nvPicPr>
          <p:cNvPr id="81" name="Google Shape;81;p14"/>
          <p:cNvPicPr preferRelativeResize="0"/>
          <p:nvPr/>
        </p:nvPicPr>
        <p:blipFill>
          <a:blip r:embed="rId4">
            <a:alphaModFix/>
          </a:blip>
          <a:stretch>
            <a:fillRect/>
          </a:stretch>
        </p:blipFill>
        <p:spPr>
          <a:xfrm>
            <a:off x="2444700" y="162737"/>
            <a:ext cx="4254600" cy="4818038"/>
          </a:xfrm>
          <a:prstGeom prst="rect">
            <a:avLst/>
          </a:prstGeom>
          <a:noFill/>
          <a:ln>
            <a:noFill/>
          </a:ln>
        </p:spPr>
      </p:pic>
      <p:pic>
        <p:nvPicPr>
          <p:cNvPr descr="Piece of duct tape sticking a note to the slide" id="82" name="Google Shape;82;p14"/>
          <p:cNvPicPr preferRelativeResize="0"/>
          <p:nvPr/>
        </p:nvPicPr>
        <p:blipFill rotWithShape="1">
          <a:blip r:embed="rId5">
            <a:alphaModFix/>
          </a:blip>
          <a:srcRect b="10011" l="9244" r="2118" t="5926"/>
          <a:stretch/>
        </p:blipFill>
        <p:spPr>
          <a:xfrm rot="154828">
            <a:off x="3536000" y="147301"/>
            <a:ext cx="2072000" cy="736050"/>
          </a:xfrm>
          <a:prstGeom prst="rect">
            <a:avLst/>
          </a:prstGeom>
          <a:noFill/>
          <a:ln>
            <a:noFill/>
          </a:ln>
        </p:spPr>
      </p:pic>
      <p:sp>
        <p:nvSpPr>
          <p:cNvPr id="83" name="Google Shape;83;p1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u="sng">
                <a:latin typeface="Raleway"/>
                <a:ea typeface="Raleway"/>
                <a:cs typeface="Raleway"/>
                <a:sym typeface="Raleway"/>
              </a:rPr>
              <a:t>Who Am I?</a:t>
            </a:r>
            <a:endParaRPr b="1" sz="3000" u="sng">
              <a:latin typeface="Raleway"/>
              <a:ea typeface="Raleway"/>
              <a:cs typeface="Raleway"/>
              <a:sym typeface="Raleway"/>
            </a:endParaRPr>
          </a:p>
        </p:txBody>
      </p:sp>
      <p:sp>
        <p:nvSpPr>
          <p:cNvPr id="84" name="Google Shape;84;p1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I’m Ian.</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Web Developer @ sol.vin</a:t>
            </a:r>
            <a:br>
              <a:rPr lang="en" sz="1400">
                <a:latin typeface="Raleway"/>
                <a:ea typeface="Raleway"/>
                <a:cs typeface="Raleway"/>
                <a:sym typeface="Raleway"/>
              </a:rPr>
            </a:br>
            <a:r>
              <a:rPr lang="en" sz="1200">
                <a:latin typeface="Raleway"/>
                <a:ea typeface="Raleway"/>
                <a:cs typeface="Raleway"/>
                <a:sym typeface="Raleway"/>
              </a:rPr>
              <a:t>Writing fun web apps and what-not</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Generative Artist</a:t>
            </a:r>
            <a:br>
              <a:rPr b="1" lang="en" sz="1400">
                <a:solidFill>
                  <a:schemeClr val="dk1"/>
                </a:solidFill>
                <a:latin typeface="Raleway"/>
                <a:ea typeface="Raleway"/>
                <a:cs typeface="Raleway"/>
                <a:sym typeface="Raleway"/>
              </a:rPr>
            </a:br>
            <a:r>
              <a:rPr lang="en" sz="1200">
                <a:latin typeface="Raleway"/>
                <a:ea typeface="Raleway"/>
                <a:cs typeface="Raleway"/>
                <a:sym typeface="Raleway"/>
              </a:rPr>
              <a:t>Crafting </a:t>
            </a:r>
            <a:r>
              <a:rPr lang="en" sz="1200">
                <a:latin typeface="Raleway"/>
                <a:ea typeface="Raleway"/>
                <a:cs typeface="Raleway"/>
                <a:sym typeface="Raleway"/>
              </a:rPr>
              <a:t>pretty pictures and stuff</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Security Dabbler</a:t>
            </a:r>
            <a:br>
              <a:rPr b="1" lang="en" sz="1400">
                <a:solidFill>
                  <a:schemeClr val="dk1"/>
                </a:solidFill>
                <a:latin typeface="Raleway"/>
                <a:ea typeface="Raleway"/>
                <a:cs typeface="Raleway"/>
                <a:sym typeface="Raleway"/>
              </a:rPr>
            </a:br>
            <a:r>
              <a:rPr lang="en" sz="1200">
                <a:latin typeface="Raleway"/>
                <a:ea typeface="Raleway"/>
                <a:cs typeface="Raleway"/>
                <a:sym typeface="Raleway"/>
              </a:rPr>
              <a:t>Making poorly written Chinese netcam software suffer</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Celestine Author</a:t>
            </a:r>
            <a:br>
              <a:rPr lang="en" sz="1400">
                <a:latin typeface="Raleway"/>
                <a:ea typeface="Raleway"/>
                <a:cs typeface="Raleway"/>
                <a:sym typeface="Raleway"/>
              </a:rPr>
            </a:br>
            <a:r>
              <a:rPr lang="en" sz="1200">
                <a:latin typeface="Raleway"/>
                <a:ea typeface="Raleway"/>
                <a:cs typeface="Raleway"/>
                <a:sym typeface="Raleway"/>
              </a:rPr>
              <a:t>Shamelessly plugged throughout this whole talk</a:t>
            </a:r>
            <a:endParaRPr sz="1200">
              <a:solidFill>
                <a:schemeClr val="dk2"/>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1000"/>
                                        <p:tgtEl>
                                          <p:spTgt spid="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1000"/>
                                        <p:tgtEl>
                                          <p:spTgt spid="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1000"/>
                                        <p:tgtEl>
                                          <p:spTgt spid="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Effect filter="fade" transition="in">
                                      <p:cBhvr>
                                        <p:cTn dur="1000"/>
                                        <p:tgtEl>
                                          <p:spTgt spid="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Effect filter="fade" transition="in">
                                      <p:cBhvr>
                                        <p:cTn dur="1000"/>
                                        <p:tgtEl>
                                          <p:spTgt spid="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 Make Chasm Mask</a:t>
            </a:r>
            <a:endParaRPr/>
          </a:p>
        </p:txBody>
      </p:sp>
      <p:sp>
        <p:nvSpPr>
          <p:cNvPr id="214" name="Google Shape;214;p32"/>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is the negative space between the two different sides.</a:t>
            </a:r>
            <a:endParaRPr/>
          </a:p>
          <a:p>
            <a:pPr indent="-342900" lvl="0" marL="457200" rtl="0" algn="l">
              <a:spcBef>
                <a:spcPts val="0"/>
              </a:spcBef>
              <a:spcAft>
                <a:spcPts val="0"/>
              </a:spcAft>
              <a:buSzPts val="1800"/>
              <a:buChar char="●"/>
            </a:pPr>
            <a:r>
              <a:rPr lang="en"/>
              <a:t>Make a bunch of random width rectangles in the middle x axis. The height will all be the same.</a:t>
            </a:r>
            <a:endParaRPr/>
          </a:p>
          <a:p>
            <a:pPr indent="-342900" lvl="0" marL="457200" rtl="0" algn="l">
              <a:spcBef>
                <a:spcPts val="0"/>
              </a:spcBef>
              <a:spcAft>
                <a:spcPts val="0"/>
              </a:spcAft>
              <a:buSzPts val="1800"/>
              <a:buChar char="●"/>
            </a:pPr>
            <a:r>
              <a:rPr lang="en"/>
              <a:t>Apply the perlin noise function to each rectangle from the center on the x-axis. (wave)</a:t>
            </a:r>
            <a:endParaRPr/>
          </a:p>
          <a:p>
            <a:pPr indent="-342900" lvl="0" marL="457200" rtl="0" algn="l">
              <a:spcBef>
                <a:spcPts val="0"/>
              </a:spcBef>
              <a:spcAft>
                <a:spcPts val="0"/>
              </a:spcAft>
              <a:buSzPts val="1800"/>
              <a:buChar char="●"/>
            </a:pPr>
            <a:r>
              <a:rPr lang="en"/>
              <a:t>Apply x-axis deviation (jitter)</a:t>
            </a:r>
            <a:endParaRPr/>
          </a:p>
        </p:txBody>
      </p:sp>
      <p:pic>
        <p:nvPicPr>
          <p:cNvPr id="215" name="Google Shape;215;p32"/>
          <p:cNvPicPr preferRelativeResize="0"/>
          <p:nvPr/>
        </p:nvPicPr>
        <p:blipFill>
          <a:blip r:embed="rId3">
            <a:alphaModFix/>
          </a:blip>
          <a:stretch>
            <a:fillRect/>
          </a:stretch>
        </p:blipFill>
        <p:spPr>
          <a:xfrm>
            <a:off x="152400" y="1363750"/>
            <a:ext cx="2105312" cy="26295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 Mask</a:t>
            </a:r>
            <a:endParaRPr/>
          </a:p>
        </p:txBody>
      </p:sp>
      <p:sp>
        <p:nvSpPr>
          <p:cNvPr id="221" name="Google Shape;221;p33"/>
          <p:cNvSpPr txBox="1"/>
          <p:nvPr/>
        </p:nvSpPr>
        <p:spPr>
          <a:xfrm>
            <a:off x="5421225" y="530250"/>
            <a:ext cx="2785500" cy="40830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ctx.mask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|mask|</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mask.id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"center-rects"</a:t>
            </a:r>
            <a:endParaRPr sz="10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mask.rectangle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|r|</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r.x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r.y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r.width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WIDTH</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r.height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HEIGHT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r.fill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"white"</a:t>
            </a:r>
            <a:endParaRPr sz="10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a:t>
            </a:r>
            <a:r>
              <a:rPr lang="en" sz="1050">
                <a:solidFill>
                  <a:srgbClr val="F92672"/>
                </a:solidFill>
                <a:highlight>
                  <a:srgbClr val="272822"/>
                </a:highlight>
                <a:latin typeface="Roboto Mono"/>
                <a:ea typeface="Roboto Mono"/>
                <a:cs typeface="Roboto Mono"/>
                <a:sym typeface="Roboto Mono"/>
              </a:rPr>
              <a:t>end</a:t>
            </a:r>
            <a:endParaRPr sz="10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center_rects.each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|c_rect|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mask.rectangle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|rect|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rect.x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c_rect[</a:t>
            </a:r>
            <a:r>
              <a:rPr lang="en" sz="1050">
                <a:solidFill>
                  <a:srgbClr val="AE81FF"/>
                </a:solidFill>
                <a:highlight>
                  <a:srgbClr val="272822"/>
                </a:highlight>
                <a:latin typeface="Roboto Mono"/>
                <a:ea typeface="Roboto Mono"/>
                <a:cs typeface="Roboto Mono"/>
                <a:sym typeface="Roboto Mono"/>
              </a:rPr>
              <a:t>:x</a:t>
            </a:r>
            <a:r>
              <a:rPr lang="en" sz="1050">
                <a:solidFill>
                  <a:srgbClr val="F8F8F2"/>
                </a:solidFill>
                <a:highlight>
                  <a:srgbClr val="272822"/>
                </a:highlight>
                <a:latin typeface="Roboto Mono"/>
                <a:ea typeface="Roboto Mono"/>
                <a:cs typeface="Roboto Mono"/>
                <a:sym typeface="Roboto Mono"/>
              </a:rPr>
              <a: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rect.y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c_rect[</a:t>
            </a:r>
            <a:r>
              <a:rPr lang="en" sz="1050">
                <a:solidFill>
                  <a:srgbClr val="AE81FF"/>
                </a:solidFill>
                <a:highlight>
                  <a:srgbClr val="272822"/>
                </a:highlight>
                <a:latin typeface="Roboto Mono"/>
                <a:ea typeface="Roboto Mono"/>
                <a:cs typeface="Roboto Mono"/>
                <a:sym typeface="Roboto Mono"/>
              </a:rPr>
              <a:t>:y</a:t>
            </a:r>
            <a:r>
              <a:rPr lang="en" sz="1050">
                <a:solidFill>
                  <a:srgbClr val="F8F8F2"/>
                </a:solidFill>
                <a:highlight>
                  <a:srgbClr val="272822"/>
                </a:highlight>
                <a:latin typeface="Roboto Mono"/>
                <a:ea typeface="Roboto Mono"/>
                <a:cs typeface="Roboto Mono"/>
                <a:sym typeface="Roboto Mono"/>
              </a:rPr>
              <a: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rect.width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c_rect[</a:t>
            </a:r>
            <a:r>
              <a:rPr lang="en" sz="1050">
                <a:solidFill>
                  <a:srgbClr val="AE81FF"/>
                </a:solidFill>
                <a:highlight>
                  <a:srgbClr val="272822"/>
                </a:highlight>
                <a:latin typeface="Roboto Mono"/>
                <a:ea typeface="Roboto Mono"/>
                <a:cs typeface="Roboto Mono"/>
                <a:sym typeface="Roboto Mono"/>
              </a:rPr>
              <a:t>:w</a:t>
            </a:r>
            <a:r>
              <a:rPr lang="en" sz="1050">
                <a:solidFill>
                  <a:srgbClr val="F8F8F2"/>
                </a:solidFill>
                <a:highlight>
                  <a:srgbClr val="272822"/>
                </a:highlight>
                <a:latin typeface="Roboto Mono"/>
                <a:ea typeface="Roboto Mono"/>
                <a:cs typeface="Roboto Mono"/>
                <a:sym typeface="Roboto Mono"/>
              </a:rPr>
              <a: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rect.height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c_rect[</a:t>
            </a:r>
            <a:r>
              <a:rPr lang="en" sz="1050">
                <a:solidFill>
                  <a:srgbClr val="AE81FF"/>
                </a:solidFill>
                <a:highlight>
                  <a:srgbClr val="272822"/>
                </a:highlight>
                <a:latin typeface="Roboto Mono"/>
                <a:ea typeface="Roboto Mono"/>
                <a:cs typeface="Roboto Mono"/>
                <a:sym typeface="Roboto Mono"/>
              </a:rPr>
              <a:t>:h</a:t>
            </a:r>
            <a:r>
              <a:rPr lang="en" sz="1050">
                <a:solidFill>
                  <a:srgbClr val="F8F8F2"/>
                </a:solidFill>
                <a:highlight>
                  <a:srgbClr val="272822"/>
                </a:highlight>
                <a:latin typeface="Roboto Mono"/>
                <a:ea typeface="Roboto Mono"/>
                <a:cs typeface="Roboto Mono"/>
                <a:sym typeface="Roboto Mono"/>
              </a:rPr>
              <a: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rect.fill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a:t>
            </a:r>
            <a:r>
              <a:rPr lang="en" sz="1050">
                <a:solidFill>
                  <a:srgbClr val="E6DB74"/>
                </a:solidFill>
                <a:highlight>
                  <a:srgbClr val="272822"/>
                </a:highlight>
                <a:latin typeface="Roboto Mono"/>
                <a:ea typeface="Roboto Mono"/>
                <a:cs typeface="Roboto Mono"/>
                <a:sym typeface="Roboto Mono"/>
              </a:rPr>
              <a:t>"black"</a:t>
            </a:r>
            <a:endParaRPr sz="10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rect</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a:t>
            </a:r>
            <a:r>
              <a:rPr lang="en" sz="1050">
                <a:solidFill>
                  <a:srgbClr val="F92672"/>
                </a:solidFill>
                <a:highlight>
                  <a:srgbClr val="272822"/>
                </a:highlight>
                <a:latin typeface="Roboto Mono"/>
                <a:ea typeface="Roboto Mono"/>
                <a:cs typeface="Roboto Mono"/>
                <a:sym typeface="Roboto Mono"/>
              </a:rPr>
              <a:t>end</a:t>
            </a:r>
            <a:endParaRPr sz="10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a:t>
            </a:r>
            <a:r>
              <a:rPr lang="en" sz="1050">
                <a:solidFill>
                  <a:srgbClr val="F92672"/>
                </a:solidFill>
                <a:highlight>
                  <a:srgbClr val="272822"/>
                </a:highlight>
                <a:latin typeface="Roboto Mono"/>
                <a:ea typeface="Roboto Mono"/>
                <a:cs typeface="Roboto Mono"/>
                <a:sym typeface="Roboto Mono"/>
              </a:rPr>
              <a:t>end</a:t>
            </a:r>
            <a:endParaRPr sz="10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mask</a:t>
            </a:r>
            <a:endParaRPr sz="1050">
              <a:solidFill>
                <a:srgbClr val="F8F8F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F92672"/>
                </a:solidFill>
                <a:highlight>
                  <a:srgbClr val="272822"/>
                </a:highlight>
                <a:latin typeface="Roboto Mono"/>
                <a:ea typeface="Roboto Mono"/>
                <a:cs typeface="Roboto Mono"/>
                <a:sym typeface="Roboto Mono"/>
              </a:rPr>
              <a:t>end</a:t>
            </a:r>
            <a:endParaRPr sz="1050">
              <a:solidFill>
                <a:srgbClr val="F8F8F2"/>
              </a:solidFill>
              <a:highlight>
                <a:srgbClr val="272822"/>
              </a:highlight>
              <a:latin typeface="Roboto Mono"/>
              <a:ea typeface="Roboto Mono"/>
              <a:cs typeface="Roboto Mono"/>
              <a:sym typeface="Roboto Mono"/>
            </a:endParaRPr>
          </a:p>
        </p:txBody>
      </p:sp>
      <p:sp>
        <p:nvSpPr>
          <p:cNvPr id="222" name="Google Shape;222;p33"/>
          <p:cNvSpPr txBox="1"/>
          <p:nvPr/>
        </p:nvSpPr>
        <p:spPr>
          <a:xfrm>
            <a:off x="2783200" y="1211350"/>
            <a:ext cx="2516400" cy="17784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ctx.rectangle </a:t>
            </a:r>
            <a:r>
              <a:rPr lang="en" sz="1050">
                <a:solidFill>
                  <a:srgbClr val="F92672"/>
                </a:solidFill>
                <a:highlight>
                  <a:srgbClr val="272822"/>
                </a:highlight>
                <a:latin typeface="Roboto Mono"/>
                <a:ea typeface="Roboto Mono"/>
                <a:cs typeface="Roboto Mono"/>
                <a:sym typeface="Roboto Mono"/>
              </a:rPr>
              <a:t>do </a:t>
            </a:r>
            <a:r>
              <a:rPr lang="en" sz="1050">
                <a:solidFill>
                  <a:srgbClr val="F8F8F2"/>
                </a:solidFill>
                <a:highlight>
                  <a:srgbClr val="272822"/>
                </a:highlight>
                <a:latin typeface="Roboto Mono"/>
                <a:ea typeface="Roboto Mono"/>
                <a:cs typeface="Roboto Mono"/>
                <a:sym typeface="Roboto Mono"/>
              </a:rPr>
              <a:t>|r|</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r.x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r.y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0</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r.width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WIDTH</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r.height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HEIGHT</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r.fill </a:t>
            </a:r>
            <a:r>
              <a:rPr lang="en" sz="1050">
                <a:solidFill>
                  <a:srgbClr val="F92672"/>
                </a:solidFill>
                <a:highlight>
                  <a:srgbClr val="272822"/>
                </a:highlight>
                <a:latin typeface="Roboto Mono"/>
                <a:ea typeface="Roboto Mono"/>
                <a:cs typeface="Roboto Mono"/>
                <a:sym typeface="Roboto Mono"/>
              </a:rPr>
              <a:t>=</a:t>
            </a:r>
            <a:r>
              <a:rPr lang="en" sz="1050">
                <a:solidFill>
                  <a:srgbClr val="F8F8F2"/>
                </a:solidFill>
                <a:highlight>
                  <a:srgbClr val="272822"/>
                </a:highlight>
                <a:latin typeface="Roboto Mono"/>
                <a:ea typeface="Roboto Mono"/>
                <a:cs typeface="Roboto Mono"/>
                <a:sym typeface="Roboto Mono"/>
              </a:rPr>
              <a:t> colors[</a:t>
            </a:r>
            <a:r>
              <a:rPr lang="en" sz="1050">
                <a:solidFill>
                  <a:srgbClr val="AE81FF"/>
                </a:solidFill>
                <a:highlight>
                  <a:srgbClr val="272822"/>
                </a:highlight>
                <a:latin typeface="Roboto Mono"/>
                <a:ea typeface="Roboto Mono"/>
                <a:cs typeface="Roboto Mono"/>
                <a:sym typeface="Roboto Mono"/>
              </a:rPr>
              <a:t>:levels</a:t>
            </a:r>
            <a:r>
              <a:rPr lang="en" sz="1050">
                <a:solidFill>
                  <a:srgbClr val="F8F8F2"/>
                </a:solidFill>
                <a:highlight>
                  <a:srgbClr val="272822"/>
                </a:highlight>
                <a:latin typeface="Roboto Mono"/>
                <a:ea typeface="Roboto Mono"/>
                <a:cs typeface="Roboto Mono"/>
                <a:sym typeface="Roboto Mono"/>
              </a:rPr>
              <a:t>][0]</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r.set_mask mask</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8F8F2"/>
                </a:solidFill>
                <a:highlight>
                  <a:srgbClr val="272822"/>
                </a:highlight>
                <a:latin typeface="Roboto Mono"/>
                <a:ea typeface="Roboto Mono"/>
                <a:cs typeface="Roboto Mono"/>
                <a:sym typeface="Roboto Mono"/>
              </a:rPr>
              <a:t>  r</a:t>
            </a:r>
            <a:endParaRPr sz="1050">
              <a:solidFill>
                <a:srgbClr val="F8F8F2"/>
              </a:solidFill>
              <a:highlight>
                <a:srgbClr val="272822"/>
              </a:highlight>
              <a:latin typeface="Roboto Mono"/>
              <a:ea typeface="Roboto Mono"/>
              <a:cs typeface="Roboto Mono"/>
              <a:sym typeface="Roboto Mono"/>
            </a:endParaRPr>
          </a:p>
          <a:p>
            <a:pPr indent="0" lvl="0" marL="0" rtl="0" algn="l">
              <a:spcBef>
                <a:spcPts val="0"/>
              </a:spcBef>
              <a:spcAft>
                <a:spcPts val="0"/>
              </a:spcAft>
              <a:buNone/>
            </a:pPr>
            <a:r>
              <a:rPr lang="en" sz="1050">
                <a:solidFill>
                  <a:srgbClr val="F92672"/>
                </a:solidFill>
                <a:highlight>
                  <a:srgbClr val="272822"/>
                </a:highlight>
                <a:latin typeface="Roboto Mono"/>
                <a:ea typeface="Roboto Mono"/>
                <a:cs typeface="Roboto Mono"/>
                <a:sym typeface="Roboto Mono"/>
              </a:rPr>
              <a:t>end</a:t>
            </a:r>
            <a:endParaRPr sz="10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050">
              <a:solidFill>
                <a:srgbClr val="F8F8F2"/>
              </a:solidFill>
              <a:highlight>
                <a:srgbClr val="272822"/>
              </a:highlight>
              <a:latin typeface="Roboto Mono"/>
              <a:ea typeface="Roboto Mono"/>
              <a:cs typeface="Roboto Mono"/>
              <a:sym typeface="Roboto Mono"/>
            </a:endParaRPr>
          </a:p>
        </p:txBody>
      </p:sp>
      <p:pic>
        <p:nvPicPr>
          <p:cNvPr id="223" name="Google Shape;223;p33"/>
          <p:cNvPicPr preferRelativeResize="0"/>
          <p:nvPr/>
        </p:nvPicPr>
        <p:blipFill>
          <a:blip r:embed="rId3">
            <a:alphaModFix/>
          </a:blip>
          <a:stretch>
            <a:fillRect/>
          </a:stretch>
        </p:blipFill>
        <p:spPr>
          <a:xfrm>
            <a:off x="145275" y="1171400"/>
            <a:ext cx="2516300" cy="31545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Step 4 - Clean up chasm generation</a:t>
            </a:r>
            <a:endParaRPr sz="2700"/>
          </a:p>
        </p:txBody>
      </p:sp>
      <p:pic>
        <p:nvPicPr>
          <p:cNvPr id="229" name="Google Shape;229;p34"/>
          <p:cNvPicPr preferRelativeResize="0"/>
          <p:nvPr/>
        </p:nvPicPr>
        <p:blipFill>
          <a:blip r:embed="rId3">
            <a:alphaModFix/>
          </a:blip>
          <a:stretch>
            <a:fillRect/>
          </a:stretch>
        </p:blipFill>
        <p:spPr>
          <a:xfrm>
            <a:off x="135975" y="1255025"/>
            <a:ext cx="2385901" cy="2975350"/>
          </a:xfrm>
          <a:prstGeom prst="rect">
            <a:avLst/>
          </a:prstGeom>
          <a:noFill/>
          <a:ln>
            <a:noFill/>
          </a:ln>
        </p:spPr>
      </p:pic>
      <p:sp>
        <p:nvSpPr>
          <p:cNvPr id="230" name="Google Shape;230;p34"/>
          <p:cNvSpPr txBox="1"/>
          <p:nvPr/>
        </p:nvSpPr>
        <p:spPr>
          <a:xfrm>
            <a:off x="2899450" y="1317925"/>
            <a:ext cx="5822400" cy="320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aleway"/>
              <a:buChar char="●"/>
            </a:pPr>
            <a:r>
              <a:rPr lang="en">
                <a:latin typeface="Raleway"/>
                <a:ea typeface="Raleway"/>
                <a:cs typeface="Raleway"/>
                <a:sym typeface="Raleway"/>
              </a:rPr>
              <a:t>Improve the chasm generator to be cleaner, better centered, and more visually </a:t>
            </a:r>
            <a:r>
              <a:rPr lang="en">
                <a:latin typeface="Raleway"/>
                <a:ea typeface="Raleway"/>
                <a:cs typeface="Raleway"/>
                <a:sym typeface="Raleway"/>
              </a:rPr>
              <a:t>appealing</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Resize the base chasm rectangle height and width to match the depth of the level.</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Ensure the chasm itself gets smaller so we can see the other layers.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Layer the results on top of each other, making a unique mask per layer.</a:t>
            </a:r>
            <a:endParaRPr>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5 - Animate!</a:t>
            </a:r>
            <a:endParaRPr/>
          </a:p>
        </p:txBody>
      </p:sp>
      <p:sp>
        <p:nvSpPr>
          <p:cNvPr id="236" name="Google Shape;236;p3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lang="en">
                <a:latin typeface="Raleway"/>
                <a:ea typeface="Raleway"/>
                <a:cs typeface="Raleway"/>
                <a:sym typeface="Raleway"/>
              </a:rPr>
              <a:t>Use animate_motion to draw a simple path from 0,0 to 0, -screen height.</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Make an exact copy with use of each layer and paste it under the current frame.</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Change the duration to be longer the further back the layer is.</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Enjoy your parallax scrolling!</a:t>
            </a:r>
            <a:endParaRPr>
              <a:latin typeface="Raleway"/>
              <a:ea typeface="Raleway"/>
              <a:cs typeface="Raleway"/>
              <a:sym typeface="Raleway"/>
            </a:endParaRPr>
          </a:p>
        </p:txBody>
      </p:sp>
      <p:pic>
        <p:nvPicPr>
          <p:cNvPr id="237" name="Google Shape;237;p35"/>
          <p:cNvPicPr preferRelativeResize="0"/>
          <p:nvPr/>
        </p:nvPicPr>
        <p:blipFill>
          <a:blip r:embed="rId3">
            <a:alphaModFix/>
          </a:blip>
          <a:stretch>
            <a:fillRect/>
          </a:stretch>
        </p:blipFill>
        <p:spPr>
          <a:xfrm>
            <a:off x="209400" y="1050300"/>
            <a:ext cx="2105312" cy="26558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nvSpPr>
        <p:spPr>
          <a:xfrm>
            <a:off x="3057075" y="517050"/>
            <a:ext cx="4980300" cy="41457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group.animate_motion </a:t>
            </a:r>
            <a:r>
              <a:rPr lang="en" sz="1250">
                <a:solidFill>
                  <a:srgbClr val="F92672"/>
                </a:solidFill>
                <a:highlight>
                  <a:srgbClr val="272822"/>
                </a:highlight>
                <a:latin typeface="Roboto Mono"/>
                <a:ea typeface="Roboto Mono"/>
                <a:cs typeface="Roboto Mono"/>
                <a:sym typeface="Roboto Mono"/>
              </a:rPr>
              <a:t>do </a:t>
            </a:r>
            <a:r>
              <a:rPr lang="en" sz="1250">
                <a:solidFill>
                  <a:srgbClr val="F8F8F2"/>
                </a:solidFill>
                <a:highlight>
                  <a:srgbClr val="272822"/>
                </a:highlight>
                <a:latin typeface="Roboto Mono"/>
                <a:ea typeface="Roboto Mono"/>
                <a:cs typeface="Roboto Mono"/>
                <a:sym typeface="Roboto Mono"/>
              </a:rPr>
              <a:t>|anim|</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anim.duration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3</a:t>
            </a:r>
            <a:r>
              <a:rPr lang="en" sz="1250">
                <a:solidFill>
                  <a:srgbClr val="F8F8F2"/>
                </a:solidFill>
                <a:highlight>
                  <a:srgbClr val="272822"/>
                </a:highlight>
                <a:latin typeface="Roboto Mono"/>
                <a:ea typeface="Roboto Mono"/>
                <a:cs typeface="Roboto Mono"/>
                <a:sym typeface="Roboto Mono"/>
              </a:rPr>
              <a: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level)</a:t>
            </a:r>
            <a:r>
              <a:rPr lang="en" sz="1250">
                <a:solidFill>
                  <a:srgbClr val="F92672"/>
                </a:solidFill>
                <a:highlight>
                  <a:srgbClr val="272822"/>
                </a:highlight>
                <a:latin typeface="Roboto Mono"/>
                <a:ea typeface="Roboto Mono"/>
                <a:cs typeface="Roboto Mono"/>
                <a:sym typeface="Roboto Mono"/>
              </a:rPr>
              <a:t>/</a:t>
            </a:r>
            <a:r>
              <a:rPr lang="en" sz="1250">
                <a:solidFill>
                  <a:srgbClr val="AE81FF"/>
                </a:solidFill>
                <a:highlight>
                  <a:srgbClr val="272822"/>
                </a:highlight>
                <a:latin typeface="Roboto Mono"/>
                <a:ea typeface="Roboto Mono"/>
                <a:cs typeface="Roboto Mono"/>
                <a:sym typeface="Roboto Mono"/>
              </a:rPr>
              <a:t>3.0</a:t>
            </a:r>
            <a:r>
              <a:rPr lang="en" sz="1250">
                <a:solidFill>
                  <a:srgbClr val="F8F8F2"/>
                </a:solidFill>
                <a:highlight>
                  <a:srgbClr val="272822"/>
                </a:highlight>
                <a:latin typeface="Roboto Mono"/>
                <a:ea typeface="Roboto Mono"/>
                <a:cs typeface="Roboto Mono"/>
                <a:sym typeface="Roboto Mono"/>
              </a:rPr>
              <a:t>)</a:t>
            </a:r>
            <a:r>
              <a:rPr lang="en" sz="1250">
                <a:solidFill>
                  <a:srgbClr val="F92672"/>
                </a:solidFill>
                <a:highlight>
                  <a:srgbClr val="272822"/>
                </a:highlight>
                <a:latin typeface="Roboto Mono"/>
                <a:ea typeface="Roboto Mono"/>
                <a:cs typeface="Roboto Mono"/>
                <a:sym typeface="Roboto Mono"/>
              </a:rPr>
              <a:t>*</a:t>
            </a:r>
            <a:r>
              <a:rPr lang="en" sz="1250">
                <a:solidFill>
                  <a:srgbClr val="AE81FF"/>
                </a:solidFill>
                <a:highlight>
                  <a:srgbClr val="272822"/>
                </a:highlight>
                <a:latin typeface="Roboto Mono"/>
                <a:ea typeface="Roboto Mono"/>
                <a:cs typeface="Roboto Mono"/>
                <a:sym typeface="Roboto Mono"/>
              </a:rPr>
              <a:t>200</a:t>
            </a:r>
            <a:r>
              <a:rPr lang="en" sz="1250">
                <a:solidFill>
                  <a:srgbClr val="F8F8F2"/>
                </a:solidFill>
                <a:highlight>
                  <a:srgbClr val="272822"/>
                </a:highlight>
                <a:latin typeface="Roboto Mono"/>
                <a:ea typeface="Roboto Mono"/>
                <a:cs typeface="Roboto Mono"/>
                <a:sym typeface="Roboto Mono"/>
              </a:rPr>
              <a: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40</a:t>
            </a:r>
            <a:r>
              <a:rPr lang="en" sz="1250">
                <a:solidFill>
                  <a:srgbClr val="F8F8F2"/>
                </a:solidFill>
                <a:highlight>
                  <a:srgbClr val="272822"/>
                </a:highlight>
                <a:latin typeface="Roboto Mono"/>
                <a:ea typeface="Roboto Mono"/>
                <a:cs typeface="Roboto Mono"/>
                <a:sym typeface="Roboto Mono"/>
              </a:rPr>
              <a:t>)</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anim.duration_units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E6DB74"/>
                </a:solidFill>
                <a:highlight>
                  <a:srgbClr val="272822"/>
                </a:highlight>
                <a:latin typeface="Roboto Mono"/>
                <a:ea typeface="Roboto Mono"/>
                <a:cs typeface="Roboto Mono"/>
                <a:sym typeface="Roboto Mono"/>
              </a:rPr>
              <a:t>"s"</a:t>
            </a:r>
            <a:endParaRPr sz="12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anim.repeat_count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E6DB74"/>
                </a:solidFill>
                <a:highlight>
                  <a:srgbClr val="272822"/>
                </a:highlight>
                <a:latin typeface="Roboto Mono"/>
                <a:ea typeface="Roboto Mono"/>
                <a:cs typeface="Roboto Mono"/>
                <a:sym typeface="Roboto Mono"/>
              </a:rPr>
              <a:t>"indefinite"</a:t>
            </a:r>
            <a:endParaRPr sz="12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anim.mpath </a:t>
            </a:r>
            <a:r>
              <a:rPr lang="en" sz="1250">
                <a:solidFill>
                  <a:srgbClr val="F92672"/>
                </a:solidFill>
                <a:highlight>
                  <a:srgbClr val="272822"/>
                </a:highlight>
                <a:latin typeface="Roboto Mono"/>
                <a:ea typeface="Roboto Mono"/>
                <a:cs typeface="Roboto Mono"/>
                <a:sym typeface="Roboto Mono"/>
              </a:rPr>
              <a:t>do </a:t>
            </a:r>
            <a:r>
              <a:rPr lang="en" sz="1250">
                <a:solidFill>
                  <a:srgbClr val="F8F8F2"/>
                </a:solidFill>
                <a:highlight>
                  <a:srgbClr val="272822"/>
                </a:highlight>
                <a:latin typeface="Roboto Mono"/>
                <a:ea typeface="Roboto Mono"/>
                <a:cs typeface="Roboto Mono"/>
                <a:sym typeface="Roboto Mono"/>
              </a:rPr>
              <a:t>|path|</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path.</a:t>
            </a:r>
            <a:r>
              <a:rPr lang="en" sz="1250">
                <a:solidFill>
                  <a:srgbClr val="A6E22E"/>
                </a:solidFill>
                <a:highlight>
                  <a:srgbClr val="272822"/>
                </a:highlight>
                <a:latin typeface="Roboto Mono"/>
                <a:ea typeface="Roboto Mono"/>
                <a:cs typeface="Roboto Mono"/>
                <a:sym typeface="Roboto Mono"/>
              </a:rPr>
              <a:t>r_move</a:t>
            </a:r>
            <a:r>
              <a:rPr lang="en" sz="1250">
                <a:solidFill>
                  <a:srgbClr val="F8F8F2"/>
                </a:solidFill>
                <a:highlight>
                  <a:srgbClr val="272822"/>
                </a:highlight>
                <a:latin typeface="Roboto Mono"/>
                <a:ea typeface="Roboto Mono"/>
                <a:cs typeface="Roboto Mono"/>
                <a:sym typeface="Roboto Mono"/>
              </a:rPr>
              <a:t>(0, 0)</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path.</a:t>
            </a:r>
            <a:r>
              <a:rPr lang="en" sz="1250">
                <a:solidFill>
                  <a:srgbClr val="A6E22E"/>
                </a:solidFill>
                <a:highlight>
                  <a:srgbClr val="272822"/>
                </a:highlight>
                <a:latin typeface="Roboto Mono"/>
                <a:ea typeface="Roboto Mono"/>
                <a:cs typeface="Roboto Mono"/>
                <a:sym typeface="Roboto Mono"/>
              </a:rPr>
              <a:t>r_line</a:t>
            </a:r>
            <a:r>
              <a:rPr lang="en" sz="1250">
                <a:solidFill>
                  <a:srgbClr val="F8F8F2"/>
                </a:solidFill>
                <a:highlight>
                  <a:srgbClr val="272822"/>
                </a:highlight>
                <a:latin typeface="Roboto Mono"/>
                <a:ea typeface="Roboto Mono"/>
                <a:cs typeface="Roboto Mono"/>
                <a:sym typeface="Roboto Mono"/>
              </a:rPr>
              <a:t>(0,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FRAME_HEIGHT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1</a:t>
            </a:r>
            <a:r>
              <a:rPr lang="en" sz="1250">
                <a:solidFill>
                  <a:srgbClr val="F8F8F2"/>
                </a:solidFill>
                <a:highlight>
                  <a:srgbClr val="272822"/>
                </a:highlight>
                <a:latin typeface="Roboto Mono"/>
                <a:ea typeface="Roboto Mono"/>
                <a:cs typeface="Roboto Mono"/>
                <a:sym typeface="Roboto Mono"/>
              </a:rPr>
              <a:t>)</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path</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t>
            </a:r>
            <a:r>
              <a:rPr lang="en" sz="1250">
                <a:solidFill>
                  <a:srgbClr val="F92672"/>
                </a:solidFill>
                <a:highlight>
                  <a:srgbClr val="272822"/>
                </a:highlight>
                <a:latin typeface="Roboto Mono"/>
                <a:ea typeface="Roboto Mono"/>
                <a:cs typeface="Roboto Mono"/>
                <a:sym typeface="Roboto Mono"/>
              </a:rPr>
              <a:t>end</a:t>
            </a:r>
            <a:endParaRPr sz="1250">
              <a:solidFill>
                <a:srgbClr val="F9267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anim</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92672"/>
                </a:solidFill>
                <a:highlight>
                  <a:srgbClr val="272822"/>
                </a:highlight>
                <a:latin typeface="Roboto Mono"/>
                <a:ea typeface="Roboto Mono"/>
                <a:cs typeface="Roboto Mono"/>
                <a:sym typeface="Roboto Mono"/>
              </a:rPr>
              <a:t>end</a:t>
            </a:r>
            <a:endParaRPr sz="1250">
              <a:solidFill>
                <a:srgbClr val="F9267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group.</a:t>
            </a:r>
            <a:r>
              <a:rPr lang="en" sz="1250">
                <a:solidFill>
                  <a:srgbClr val="A6E22E"/>
                </a:solidFill>
                <a:highlight>
                  <a:srgbClr val="272822"/>
                </a:highlight>
                <a:latin typeface="Roboto Mono"/>
                <a:ea typeface="Roboto Mono"/>
                <a:cs typeface="Roboto Mono"/>
                <a:sym typeface="Roboto Mono"/>
              </a:rPr>
              <a:t>use</a:t>
            </a:r>
            <a:r>
              <a:rPr lang="en" sz="1250">
                <a:solidFill>
                  <a:srgbClr val="F8F8F2"/>
                </a:solidFill>
                <a:highlight>
                  <a:srgbClr val="272822"/>
                </a:highlight>
                <a:latin typeface="Roboto Mono"/>
                <a:ea typeface="Roboto Mono"/>
                <a:cs typeface="Roboto Mono"/>
                <a:sym typeface="Roboto Mono"/>
              </a:rPr>
              <a:t>(lvl_rect) </a:t>
            </a:r>
            <a:r>
              <a:rPr lang="en" sz="1250">
                <a:solidFill>
                  <a:srgbClr val="F92672"/>
                </a:solidFill>
                <a:highlight>
                  <a:srgbClr val="272822"/>
                </a:highlight>
                <a:latin typeface="Roboto Mono"/>
                <a:ea typeface="Roboto Mono"/>
                <a:cs typeface="Roboto Mono"/>
                <a:sym typeface="Roboto Mono"/>
              </a:rPr>
              <a:t>do </a:t>
            </a:r>
            <a:r>
              <a:rPr lang="en" sz="1250">
                <a:solidFill>
                  <a:srgbClr val="F8F8F2"/>
                </a:solidFill>
                <a:highlight>
                  <a:srgbClr val="272822"/>
                </a:highlight>
                <a:latin typeface="Roboto Mono"/>
                <a:ea typeface="Roboto Mono"/>
                <a:cs typeface="Roboto Mono"/>
                <a:sym typeface="Roboto Mono"/>
              </a:rPr>
              <a:t>|use|</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use.y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(FRAME_HEIGHT) </a:t>
            </a:r>
            <a:r>
              <a:rPr lang="en" sz="1250">
                <a:solidFill>
                  <a:srgbClr val="F92672"/>
                </a:solidFill>
                <a:highlight>
                  <a:srgbClr val="272822"/>
                </a:highlight>
                <a:latin typeface="Roboto Mono"/>
                <a:ea typeface="Roboto Mono"/>
                <a:cs typeface="Roboto Mono"/>
                <a:sym typeface="Roboto Mono"/>
              </a:rPr>
              <a:t>-</a:t>
            </a:r>
            <a:r>
              <a:rPr lang="en" sz="1250">
                <a:solidFill>
                  <a:srgbClr val="F8F8F2"/>
                </a:solidFill>
                <a:highlight>
                  <a:srgbClr val="272822"/>
                </a:highlight>
                <a:latin typeface="Roboto Mono"/>
                <a:ea typeface="Roboto Mono"/>
                <a:cs typeface="Roboto Mono"/>
                <a:sym typeface="Roboto Mono"/>
              </a:rPr>
              <a:t> </a:t>
            </a:r>
            <a:r>
              <a:rPr lang="en" sz="1250">
                <a:solidFill>
                  <a:srgbClr val="AE81FF"/>
                </a:solidFill>
                <a:highlight>
                  <a:srgbClr val="272822"/>
                </a:highlight>
                <a:latin typeface="Roboto Mono"/>
                <a:ea typeface="Roboto Mono"/>
                <a:cs typeface="Roboto Mono"/>
                <a:sym typeface="Roboto Mono"/>
              </a:rPr>
              <a:t>2</a:t>
            </a:r>
            <a:endParaRPr sz="1250">
              <a:solidFill>
                <a:srgbClr val="AE81FF"/>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8F8F2"/>
                </a:solidFill>
                <a:highlight>
                  <a:srgbClr val="272822"/>
                </a:highlight>
                <a:latin typeface="Roboto Mono"/>
                <a:ea typeface="Roboto Mono"/>
                <a:cs typeface="Roboto Mono"/>
                <a:sym typeface="Roboto Mono"/>
              </a:rPr>
              <a:t>  use</a:t>
            </a:r>
            <a:endParaRPr sz="12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250">
                <a:solidFill>
                  <a:srgbClr val="F92672"/>
                </a:solidFill>
                <a:highlight>
                  <a:srgbClr val="272822"/>
                </a:highlight>
                <a:latin typeface="Roboto Mono"/>
                <a:ea typeface="Roboto Mono"/>
                <a:cs typeface="Roboto Mono"/>
                <a:sym typeface="Roboto Mono"/>
              </a:rPr>
              <a:t>end</a:t>
            </a:r>
            <a:endParaRPr sz="1250">
              <a:solidFill>
                <a:srgbClr val="F92672"/>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50">
              <a:solidFill>
                <a:srgbClr val="F8F8F2"/>
              </a:solidFill>
              <a:highlight>
                <a:srgbClr val="272822"/>
              </a:highlight>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6 - Filters</a:t>
            </a:r>
            <a:endParaRPr/>
          </a:p>
        </p:txBody>
      </p:sp>
      <p:sp>
        <p:nvSpPr>
          <p:cNvPr id="248" name="Google Shape;248;p37"/>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lang="en">
                <a:latin typeface="Raleway"/>
                <a:ea typeface="Raleway"/>
                <a:cs typeface="Raleway"/>
                <a:sym typeface="Raleway"/>
              </a:rPr>
              <a:t>I wanted to create a cool little DoF effect, to do this I need to use filters</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Define a filter for each layer, using blur</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Change the blur amount to be more blurry the closer it is.</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EZPZ DoF</a:t>
            </a:r>
            <a:endParaRPr>
              <a:latin typeface="Raleway"/>
              <a:ea typeface="Raleway"/>
              <a:cs typeface="Raleway"/>
              <a:sym typeface="Raleway"/>
            </a:endParaRPr>
          </a:p>
        </p:txBody>
      </p:sp>
      <p:pic>
        <p:nvPicPr>
          <p:cNvPr id="249" name="Google Shape;249;p37"/>
          <p:cNvPicPr preferRelativeResize="0"/>
          <p:nvPr/>
        </p:nvPicPr>
        <p:blipFill>
          <a:blip r:embed="rId3">
            <a:alphaModFix/>
          </a:blip>
          <a:stretch>
            <a:fillRect/>
          </a:stretch>
        </p:blipFill>
        <p:spPr>
          <a:xfrm>
            <a:off x="209375" y="1211350"/>
            <a:ext cx="2105312" cy="26409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nvSpPr>
        <p:spPr>
          <a:xfrm flipH="1">
            <a:off x="753100" y="961550"/>
            <a:ext cx="7946400" cy="36378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MAX_LEVELS.times </a:t>
            </a:r>
            <a:r>
              <a:rPr lang="en" sz="1550">
                <a:solidFill>
                  <a:srgbClr val="F92672"/>
                </a:solidFill>
                <a:highlight>
                  <a:srgbClr val="272822"/>
                </a:highlight>
                <a:latin typeface="Roboto Mono"/>
                <a:ea typeface="Roboto Mono"/>
                <a:cs typeface="Roboto Mono"/>
                <a:sym typeface="Roboto Mono"/>
              </a:rPr>
              <a:t>do </a:t>
            </a:r>
            <a:r>
              <a:rPr lang="en" sz="1550">
                <a:solidFill>
                  <a:srgbClr val="F8F8F2"/>
                </a:solidFill>
                <a:highlight>
                  <a:srgbClr val="272822"/>
                </a:highlight>
                <a:latin typeface="Roboto Mono"/>
                <a:ea typeface="Roboto Mono"/>
                <a:cs typeface="Roboto Mono"/>
                <a:sym typeface="Roboto Mono"/>
              </a:rPr>
              <a:t>|level|</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ctx.filter </a:t>
            </a:r>
            <a:r>
              <a:rPr lang="en" sz="1550">
                <a:solidFill>
                  <a:srgbClr val="F92672"/>
                </a:solidFill>
                <a:highlight>
                  <a:srgbClr val="272822"/>
                </a:highlight>
                <a:latin typeface="Roboto Mono"/>
                <a:ea typeface="Roboto Mono"/>
                <a:cs typeface="Roboto Mono"/>
                <a:sym typeface="Roboto Mono"/>
              </a:rPr>
              <a:t>do </a:t>
            </a:r>
            <a:r>
              <a:rPr lang="en" sz="1550">
                <a:solidFill>
                  <a:srgbClr val="F8F8F2"/>
                </a:solidFill>
                <a:highlight>
                  <a:srgbClr val="272822"/>
                </a:highlight>
                <a:latin typeface="Roboto Mono"/>
                <a:ea typeface="Roboto Mono"/>
                <a:cs typeface="Roboto Mono"/>
                <a:sym typeface="Roboto Mono"/>
              </a:rPr>
              <a:t>|f|</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f.id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lang="en" sz="1550">
                <a:solidFill>
                  <a:srgbClr val="E6DB74"/>
                </a:solidFill>
                <a:highlight>
                  <a:srgbClr val="272822"/>
                </a:highlight>
                <a:latin typeface="Roboto Mono"/>
                <a:ea typeface="Roboto Mono"/>
                <a:cs typeface="Roboto Mono"/>
                <a:sym typeface="Roboto Mono"/>
              </a:rPr>
              <a:t>"filter-</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level</a:t>
            </a:r>
            <a:r>
              <a:rPr lang="en" sz="1550">
                <a:solidFill>
                  <a:srgbClr val="F92672"/>
                </a:solidFill>
                <a:highlight>
                  <a:srgbClr val="272822"/>
                </a:highlight>
                <a:latin typeface="Roboto Mono"/>
                <a:ea typeface="Roboto Mono"/>
                <a:cs typeface="Roboto Mono"/>
                <a:sym typeface="Roboto Mono"/>
              </a:rPr>
              <a:t>}</a:t>
            </a:r>
            <a:r>
              <a:rPr lang="en" sz="1550">
                <a:solidFill>
                  <a:srgbClr val="E6DB74"/>
                </a:solidFill>
                <a:highlight>
                  <a:srgbClr val="272822"/>
                </a:highlight>
                <a:latin typeface="Roboto Mono"/>
                <a:ea typeface="Roboto Mono"/>
                <a:cs typeface="Roboto Mono"/>
                <a:sym typeface="Roboto Mono"/>
              </a:rPr>
              <a:t>"</a:t>
            </a:r>
            <a:endParaRPr sz="1550">
              <a:solidFill>
                <a:srgbClr val="E6DB74"/>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f.blur </a:t>
            </a:r>
            <a:r>
              <a:rPr lang="en" sz="1550">
                <a:solidFill>
                  <a:srgbClr val="F92672"/>
                </a:solidFill>
                <a:highlight>
                  <a:srgbClr val="272822"/>
                </a:highlight>
                <a:latin typeface="Roboto Mono"/>
                <a:ea typeface="Roboto Mono"/>
                <a:cs typeface="Roboto Mono"/>
                <a:sym typeface="Roboto Mono"/>
              </a:rPr>
              <a:t>do </a:t>
            </a:r>
            <a:r>
              <a:rPr lang="en" sz="1550">
                <a:solidFill>
                  <a:srgbClr val="F8F8F2"/>
                </a:solidFill>
                <a:highlight>
                  <a:srgbClr val="272822"/>
                </a:highlight>
                <a:latin typeface="Roboto Mono"/>
                <a:ea typeface="Roboto Mono"/>
                <a:cs typeface="Roboto Mono"/>
                <a:sym typeface="Roboto Mono"/>
              </a:rPr>
              <a:t>|b|</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b.input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a:t>
            </a:r>
            <a:r>
              <a:rPr i="1" lang="en" sz="1550">
                <a:solidFill>
                  <a:srgbClr val="66D9EF"/>
                </a:solidFill>
                <a:highlight>
                  <a:srgbClr val="272822"/>
                </a:highlight>
                <a:latin typeface="Roboto Mono"/>
                <a:ea typeface="Roboto Mono"/>
                <a:cs typeface="Roboto Mono"/>
                <a:sym typeface="Roboto Mono"/>
              </a:rPr>
              <a:t>Celestine</a:t>
            </a:r>
            <a:r>
              <a:rPr lang="en" sz="1550">
                <a:solidFill>
                  <a:srgbClr val="F8F8F2"/>
                </a:solidFill>
                <a:highlight>
                  <a:srgbClr val="272822"/>
                </a:highlight>
                <a:latin typeface="Roboto Mono"/>
                <a:ea typeface="Roboto Mono"/>
                <a:cs typeface="Roboto Mono"/>
                <a:sym typeface="Roboto Mono"/>
              </a:rPr>
              <a:t>::</a:t>
            </a:r>
            <a:r>
              <a:rPr i="1" lang="en" sz="1550">
                <a:solidFill>
                  <a:srgbClr val="66D9EF"/>
                </a:solidFill>
                <a:highlight>
                  <a:srgbClr val="272822"/>
                </a:highlight>
                <a:latin typeface="Roboto Mono"/>
                <a:ea typeface="Roboto Mono"/>
                <a:cs typeface="Roboto Mono"/>
                <a:sym typeface="Roboto Mono"/>
              </a:rPr>
              <a:t>Filter</a:t>
            </a:r>
            <a:r>
              <a:rPr lang="en" sz="1550">
                <a:solidFill>
                  <a:srgbClr val="F8F8F2"/>
                </a:solidFill>
                <a:highlight>
                  <a:srgbClr val="272822"/>
                </a:highlight>
                <a:latin typeface="Roboto Mono"/>
                <a:ea typeface="Roboto Mono"/>
                <a:cs typeface="Roboto Mono"/>
                <a:sym typeface="Roboto Mono"/>
              </a:rPr>
              <a:t>::SOURCE_GRAPHIC</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b.standard_deviation </a:t>
            </a:r>
            <a:r>
              <a:rPr lang="en" sz="1550">
                <a:solidFill>
                  <a:srgbClr val="F92672"/>
                </a:solidFill>
                <a:highlight>
                  <a:srgbClr val="272822"/>
                </a:highlight>
                <a:latin typeface="Roboto Mono"/>
                <a:ea typeface="Roboto Mono"/>
                <a:cs typeface="Roboto Mono"/>
                <a:sym typeface="Roboto Mono"/>
              </a:rPr>
              <a:t>=</a:t>
            </a:r>
            <a:r>
              <a:rPr lang="en" sz="1550">
                <a:solidFill>
                  <a:srgbClr val="F8F8F2"/>
                </a:solidFill>
                <a:highlight>
                  <a:srgbClr val="272822"/>
                </a:highlight>
                <a:latin typeface="Roboto Mono"/>
                <a:ea typeface="Roboto Mono"/>
                <a:cs typeface="Roboto Mono"/>
                <a:sym typeface="Roboto Mono"/>
              </a:rPr>
              <a:t> level</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b</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a:t>
            </a:r>
            <a:r>
              <a:rPr lang="en" sz="1550">
                <a:solidFill>
                  <a:srgbClr val="F92672"/>
                </a:solidFill>
                <a:highlight>
                  <a:srgbClr val="272822"/>
                </a:highlight>
                <a:latin typeface="Roboto Mono"/>
                <a:ea typeface="Roboto Mono"/>
                <a:cs typeface="Roboto Mono"/>
                <a:sym typeface="Roboto Mono"/>
              </a:rPr>
              <a:t>end</a:t>
            </a:r>
            <a:endParaRPr sz="1550">
              <a:solidFill>
                <a:srgbClr val="F9267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f</a:t>
            </a:r>
            <a:endParaRPr sz="1550">
              <a:solidFill>
                <a:srgbClr val="F8F8F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None/>
            </a:pPr>
            <a:r>
              <a:rPr lang="en" sz="1550">
                <a:solidFill>
                  <a:srgbClr val="F8F8F2"/>
                </a:solidFill>
                <a:highlight>
                  <a:srgbClr val="272822"/>
                </a:highlight>
                <a:latin typeface="Roboto Mono"/>
                <a:ea typeface="Roboto Mono"/>
                <a:cs typeface="Roboto Mono"/>
                <a:sym typeface="Roboto Mono"/>
              </a:rPr>
              <a:t>  </a:t>
            </a:r>
            <a:r>
              <a:rPr lang="en" sz="1550">
                <a:solidFill>
                  <a:srgbClr val="F92672"/>
                </a:solidFill>
                <a:highlight>
                  <a:srgbClr val="272822"/>
                </a:highlight>
                <a:latin typeface="Roboto Mono"/>
                <a:ea typeface="Roboto Mono"/>
                <a:cs typeface="Roboto Mono"/>
                <a:sym typeface="Roboto Mono"/>
              </a:rPr>
              <a:t>end</a:t>
            </a:r>
            <a:endParaRPr sz="1550">
              <a:solidFill>
                <a:srgbClr val="F92672"/>
              </a:solidFill>
              <a:highlight>
                <a:srgbClr val="272822"/>
              </a:highlight>
              <a:latin typeface="Roboto Mono"/>
              <a:ea typeface="Roboto Mono"/>
              <a:cs typeface="Roboto Mono"/>
              <a:sym typeface="Roboto Mono"/>
            </a:endParaRPr>
          </a:p>
          <a:p>
            <a:pPr indent="0" lvl="0" marL="0" rtl="0" algn="l">
              <a:lnSpc>
                <a:spcPct val="135714"/>
              </a:lnSpc>
              <a:spcBef>
                <a:spcPts val="0"/>
              </a:spcBef>
              <a:spcAft>
                <a:spcPts val="0"/>
              </a:spcAft>
              <a:buClr>
                <a:schemeClr val="dk2"/>
              </a:buClr>
              <a:buSzPts val="1100"/>
              <a:buFont typeface="Arial"/>
              <a:buNone/>
            </a:pPr>
            <a:r>
              <a:rPr lang="en" sz="1550">
                <a:solidFill>
                  <a:srgbClr val="F92672"/>
                </a:solidFill>
                <a:highlight>
                  <a:srgbClr val="272822"/>
                </a:highlight>
                <a:latin typeface="Roboto Mono"/>
                <a:ea typeface="Roboto Mono"/>
                <a:cs typeface="Roboto Mono"/>
                <a:sym typeface="Roboto Mono"/>
              </a:rPr>
              <a:t>end</a:t>
            </a:r>
            <a:endParaRPr sz="1550">
              <a:solidFill>
                <a:srgbClr val="F8F8F2"/>
              </a:solidFill>
              <a:highlight>
                <a:srgbClr val="272822"/>
              </a:highlight>
              <a:latin typeface="Roboto Mono"/>
              <a:ea typeface="Roboto Mono"/>
              <a:cs typeface="Roboto Mono"/>
              <a:sym typeface="Roboto Mono"/>
            </a:endParaRPr>
          </a:p>
        </p:txBody>
      </p:sp>
      <p:sp>
        <p:nvSpPr>
          <p:cNvPr id="255" name="Google Shape;255;p38"/>
          <p:cNvSpPr/>
          <p:nvPr/>
        </p:nvSpPr>
        <p:spPr>
          <a:xfrm>
            <a:off x="3111500" y="3283850"/>
            <a:ext cx="5098200" cy="105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txBox="1"/>
          <p:nvPr/>
        </p:nvSpPr>
        <p:spPr>
          <a:xfrm>
            <a:off x="3306500" y="3374575"/>
            <a:ext cx="4708200" cy="8709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50">
                <a:solidFill>
                  <a:srgbClr val="F8F8F2"/>
                </a:solidFill>
                <a:highlight>
                  <a:srgbClr val="272822"/>
                </a:highlight>
                <a:latin typeface="Roboto Mono"/>
                <a:ea typeface="Roboto Mono"/>
                <a:cs typeface="Roboto Mono"/>
                <a:sym typeface="Roboto Mono"/>
              </a:rPr>
              <a:t> </a:t>
            </a:r>
            <a:endParaRPr sz="1650">
              <a:solidFill>
                <a:srgbClr val="F8F8F2"/>
              </a:solidFill>
              <a:highlight>
                <a:srgbClr val="272822"/>
              </a:highlight>
              <a:latin typeface="Roboto Mono"/>
              <a:ea typeface="Roboto Mono"/>
              <a:cs typeface="Roboto Mono"/>
              <a:sym typeface="Roboto Mono"/>
            </a:endParaRPr>
          </a:p>
          <a:p>
            <a:pPr indent="0" lvl="0" marL="0" rtl="0" algn="ctr">
              <a:lnSpc>
                <a:spcPct val="100000"/>
              </a:lnSpc>
              <a:spcBef>
                <a:spcPts val="0"/>
              </a:spcBef>
              <a:spcAft>
                <a:spcPts val="0"/>
              </a:spcAft>
              <a:buClr>
                <a:schemeClr val="dk2"/>
              </a:buClr>
              <a:buSzPts val="1100"/>
              <a:buFont typeface="Arial"/>
              <a:buNone/>
            </a:pPr>
            <a:r>
              <a:rPr lang="en" sz="1650">
                <a:solidFill>
                  <a:srgbClr val="F8F8F2"/>
                </a:solidFill>
                <a:highlight>
                  <a:srgbClr val="272822"/>
                </a:highlight>
                <a:latin typeface="Roboto Mono"/>
                <a:ea typeface="Roboto Mono"/>
                <a:cs typeface="Roboto Mono"/>
                <a:sym typeface="Roboto Mono"/>
              </a:rPr>
              <a:t>group.set_filter </a:t>
            </a:r>
            <a:r>
              <a:rPr lang="en" sz="1650">
                <a:solidFill>
                  <a:srgbClr val="E6DB74"/>
                </a:solidFill>
                <a:highlight>
                  <a:srgbClr val="272822"/>
                </a:highlight>
                <a:latin typeface="Roboto Mono"/>
                <a:ea typeface="Roboto Mono"/>
                <a:cs typeface="Roboto Mono"/>
                <a:sym typeface="Roboto Mono"/>
              </a:rPr>
              <a:t>"filter-</a:t>
            </a:r>
            <a:r>
              <a:rPr lang="en" sz="1650">
                <a:solidFill>
                  <a:srgbClr val="F92672"/>
                </a:solidFill>
                <a:highlight>
                  <a:srgbClr val="272822"/>
                </a:highlight>
                <a:latin typeface="Roboto Mono"/>
                <a:ea typeface="Roboto Mono"/>
                <a:cs typeface="Roboto Mono"/>
                <a:sym typeface="Roboto Mono"/>
              </a:rPr>
              <a:t>#{</a:t>
            </a:r>
            <a:r>
              <a:rPr lang="en" sz="1650">
                <a:solidFill>
                  <a:srgbClr val="F8F8F2"/>
                </a:solidFill>
                <a:highlight>
                  <a:srgbClr val="272822"/>
                </a:highlight>
                <a:latin typeface="Roboto Mono"/>
                <a:ea typeface="Roboto Mono"/>
                <a:cs typeface="Roboto Mono"/>
                <a:sym typeface="Roboto Mono"/>
              </a:rPr>
              <a:t>level</a:t>
            </a:r>
            <a:r>
              <a:rPr lang="en" sz="1650">
                <a:solidFill>
                  <a:srgbClr val="F92672"/>
                </a:solidFill>
                <a:highlight>
                  <a:srgbClr val="272822"/>
                </a:highlight>
                <a:latin typeface="Roboto Mono"/>
                <a:ea typeface="Roboto Mono"/>
                <a:cs typeface="Roboto Mono"/>
                <a:sym typeface="Roboto Mono"/>
              </a:rPr>
              <a:t>}</a:t>
            </a:r>
            <a:r>
              <a:rPr lang="en" sz="1650">
                <a:solidFill>
                  <a:srgbClr val="E6DB74"/>
                </a:solidFill>
                <a:highlight>
                  <a:srgbClr val="272822"/>
                </a:highlight>
                <a:latin typeface="Roboto Mono"/>
                <a:ea typeface="Roboto Mono"/>
                <a:cs typeface="Roboto Mono"/>
                <a:sym typeface="Roboto Mono"/>
              </a:rPr>
              <a:t>"</a:t>
            </a:r>
            <a:endParaRPr sz="1650">
              <a:solidFill>
                <a:srgbClr val="E6DB74"/>
              </a:solidFill>
              <a:highlight>
                <a:srgbClr val="272822"/>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000">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9"/>
          <p:cNvPicPr preferRelativeResize="0"/>
          <p:nvPr/>
        </p:nvPicPr>
        <p:blipFill>
          <a:blip r:embed="rId3">
            <a:alphaModFix/>
          </a:blip>
          <a:stretch>
            <a:fillRect/>
          </a:stretch>
        </p:blipFill>
        <p:spPr>
          <a:xfrm>
            <a:off x="1714500" y="657225"/>
            <a:ext cx="5715000" cy="3829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video-to-gif output image]" id="266" name="Google Shape;266;p40"/>
          <p:cNvPicPr preferRelativeResize="0"/>
          <p:nvPr/>
        </p:nvPicPr>
        <p:blipFill>
          <a:blip r:embed="rId3">
            <a:alphaModFix/>
          </a:blip>
          <a:stretch>
            <a:fillRect/>
          </a:stretch>
        </p:blipFill>
        <p:spPr>
          <a:xfrm>
            <a:off x="1714500" y="738188"/>
            <a:ext cx="5715000" cy="3667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1"/>
          <p:cNvPicPr preferRelativeResize="0"/>
          <p:nvPr/>
        </p:nvPicPr>
        <p:blipFill>
          <a:blip r:embed="rId3">
            <a:alphaModFix/>
          </a:blip>
          <a:stretch>
            <a:fillRect/>
          </a:stretch>
        </p:blipFill>
        <p:spPr>
          <a:xfrm>
            <a:off x="1714500" y="666750"/>
            <a:ext cx="5715000" cy="381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1116294" y="-559600"/>
            <a:ext cx="11376590" cy="5703100"/>
          </a:xfrm>
          <a:prstGeom prst="rect">
            <a:avLst/>
          </a:prstGeom>
          <a:noFill/>
          <a:ln>
            <a:noFill/>
          </a:ln>
        </p:spPr>
      </p:pic>
      <p:sp>
        <p:nvSpPr>
          <p:cNvPr id="90" name="Google Shape;90;p15"/>
          <p:cNvSpPr/>
          <p:nvPr/>
        </p:nvSpPr>
        <p:spPr>
          <a:xfrm>
            <a:off x="1716456" y="356200"/>
            <a:ext cx="5677800" cy="42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ph idx="4294967295" type="title"/>
          </p:nvPr>
        </p:nvSpPr>
        <p:spPr>
          <a:xfrm>
            <a:off x="1956756" y="3872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Who is this talk for?</a:t>
            </a:r>
            <a:endParaRPr sz="2400"/>
          </a:p>
        </p:txBody>
      </p:sp>
      <p:sp>
        <p:nvSpPr>
          <p:cNvPr id="92" name="Google Shape;92;p15"/>
          <p:cNvSpPr txBox="1"/>
          <p:nvPr>
            <p:ph idx="4294967295" type="title"/>
          </p:nvPr>
        </p:nvSpPr>
        <p:spPr>
          <a:xfrm>
            <a:off x="1956756" y="1155275"/>
            <a:ext cx="5197200" cy="12057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People who want to make art</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Web Developers</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Plotters, charters, and visualizers</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Dopamine addicts</a:t>
            </a:r>
            <a:endParaRPr sz="1700">
              <a:latin typeface="Lato"/>
              <a:ea typeface="Lato"/>
              <a:cs typeface="Lato"/>
              <a:sym typeface="Lato"/>
            </a:endParaRPr>
          </a:p>
        </p:txBody>
      </p:sp>
      <p:sp>
        <p:nvSpPr>
          <p:cNvPr id="93" name="Google Shape;93;p15"/>
          <p:cNvSpPr txBox="1"/>
          <p:nvPr>
            <p:ph idx="4294967295" type="title"/>
          </p:nvPr>
        </p:nvSpPr>
        <p:spPr>
          <a:xfrm>
            <a:off x="1764906" y="2505875"/>
            <a:ext cx="5580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should you know?</a:t>
            </a:r>
            <a:endParaRPr sz="2400"/>
          </a:p>
        </p:txBody>
      </p:sp>
      <p:sp>
        <p:nvSpPr>
          <p:cNvPr id="94" name="Google Shape;94;p15"/>
          <p:cNvSpPr txBox="1"/>
          <p:nvPr>
            <p:ph idx="4294967295" type="title"/>
          </p:nvPr>
        </p:nvSpPr>
        <p:spPr>
          <a:xfrm>
            <a:off x="1956756" y="3273875"/>
            <a:ext cx="5197200" cy="12057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Basic to complete knowledge of Crystal/Ruby</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Basic Kemal/Sinatra usage</a:t>
            </a:r>
            <a:endParaRPr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Very Basic HTML/SVG (Celestine does all the heavy lifting don’t worry!)</a:t>
            </a:r>
            <a:endParaRPr sz="17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1000"/>
                                        <p:tgtEl>
                                          <p:spTgt spid="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000"/>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000"/>
                                        <p:tgtEl>
                                          <p:spTgt spid="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1000"/>
                                        <p:tgtEl>
                                          <p:spTgt spid="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77" name="Google Shape;277;p42"/>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Github</a:t>
            </a:r>
            <a:r>
              <a:rPr lang="en">
                <a:latin typeface="Raleway"/>
                <a:ea typeface="Raleway"/>
                <a:cs typeface="Raleway"/>
                <a:sym typeface="Raleway"/>
              </a:rPr>
              <a:t>: redcodefinal</a:t>
            </a:r>
            <a:endParaRPr>
              <a:latin typeface="Raleway"/>
              <a:ea typeface="Raleway"/>
              <a:cs typeface="Raleway"/>
              <a:sym typeface="Raleway"/>
            </a:endParaRPr>
          </a:p>
          <a:p>
            <a:pPr indent="0" lvl="0" marL="0" rtl="0" algn="l">
              <a:spcBef>
                <a:spcPts val="1600"/>
              </a:spcBef>
              <a:spcAft>
                <a:spcPts val="0"/>
              </a:spcAft>
              <a:buNone/>
            </a:pPr>
            <a:r>
              <a:rPr b="1" lang="en">
                <a:latin typeface="Raleway"/>
                <a:ea typeface="Raleway"/>
                <a:cs typeface="Raleway"/>
                <a:sym typeface="Raleway"/>
              </a:rPr>
              <a:t>Business or buy my art</a:t>
            </a:r>
            <a:r>
              <a:rPr lang="en">
                <a:latin typeface="Raleway"/>
                <a:ea typeface="Raleway"/>
                <a:cs typeface="Raleway"/>
                <a:sym typeface="Raleway"/>
              </a:rPr>
              <a:t>: ian@sol.vin</a:t>
            </a:r>
            <a:endParaRPr>
              <a:latin typeface="Raleway"/>
              <a:ea typeface="Raleway"/>
              <a:cs typeface="Raleway"/>
              <a:sym typeface="Raleway"/>
            </a:endParaRPr>
          </a:p>
          <a:p>
            <a:pPr indent="0" lvl="0" marL="0" rtl="0" algn="l">
              <a:spcBef>
                <a:spcPts val="1600"/>
              </a:spcBef>
              <a:spcAft>
                <a:spcPts val="0"/>
              </a:spcAft>
              <a:buNone/>
            </a:pPr>
            <a:r>
              <a:rPr b="1" lang="en">
                <a:latin typeface="Raleway"/>
                <a:ea typeface="Raleway"/>
                <a:cs typeface="Raleway"/>
                <a:sym typeface="Raleway"/>
              </a:rPr>
              <a:t>Email me about your thing</a:t>
            </a:r>
            <a:r>
              <a:rPr lang="en">
                <a:latin typeface="Raleway"/>
                <a:ea typeface="Raleway"/>
                <a:cs typeface="Raleway"/>
                <a:sym typeface="Raleway"/>
              </a:rPr>
              <a:t>: ian@0x42424242.in</a:t>
            </a:r>
            <a:endParaRPr>
              <a:latin typeface="Raleway"/>
              <a:ea typeface="Raleway"/>
              <a:cs typeface="Raleway"/>
              <a:sym typeface="Raleway"/>
            </a:endParaRPr>
          </a:p>
          <a:p>
            <a:pPr indent="0" lvl="0" marL="0" rtl="0" algn="l">
              <a:spcBef>
                <a:spcPts val="1600"/>
              </a:spcBef>
              <a:spcAft>
                <a:spcPts val="0"/>
              </a:spcAft>
              <a:buNone/>
            </a:pPr>
            <a:r>
              <a:rPr b="1" lang="en">
                <a:latin typeface="Raleway"/>
                <a:ea typeface="Raleway"/>
                <a:cs typeface="Raleway"/>
                <a:sym typeface="Raleway"/>
              </a:rPr>
              <a:t>Celestine</a:t>
            </a:r>
            <a:r>
              <a:rPr lang="en">
                <a:latin typeface="Raleway"/>
                <a:ea typeface="Raleway"/>
                <a:cs typeface="Raleway"/>
                <a:sym typeface="Raleway"/>
              </a:rPr>
              <a:t>: github.com/celestinecr/celestine</a:t>
            </a:r>
            <a:endParaRPr>
              <a:latin typeface="Raleway"/>
              <a:ea typeface="Raleway"/>
              <a:cs typeface="Raleway"/>
              <a:sym typeface="Raleway"/>
            </a:endParaRPr>
          </a:p>
          <a:p>
            <a:pPr indent="0" lvl="0" marL="0" rtl="0" algn="l">
              <a:spcBef>
                <a:spcPts val="1600"/>
              </a:spcBef>
              <a:spcAft>
                <a:spcPts val="1600"/>
              </a:spcAft>
              <a:buNone/>
            </a:pPr>
            <a:r>
              <a:rPr b="1" lang="en">
                <a:latin typeface="Raleway"/>
                <a:ea typeface="Raleway"/>
                <a:cs typeface="Raleway"/>
                <a:sym typeface="Raleway"/>
              </a:rPr>
              <a:t>Docs</a:t>
            </a:r>
            <a:r>
              <a:rPr lang="en">
                <a:latin typeface="Raleway"/>
                <a:ea typeface="Raleway"/>
                <a:cs typeface="Raleway"/>
                <a:sym typeface="Raleway"/>
              </a:rPr>
              <a:t>: docs.celestine.dev</a:t>
            </a:r>
            <a:endParaRPr>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1411200" y="1167750"/>
            <a:ext cx="6321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 for watching!</a:t>
            </a:r>
            <a:endParaRPr/>
          </a:p>
        </p:txBody>
      </p:sp>
      <p:sp>
        <p:nvSpPr>
          <p:cNvPr id="283" name="Google Shape;283;p43"/>
          <p:cNvSpPr txBox="1"/>
          <p:nvPr>
            <p:ph type="title"/>
          </p:nvPr>
        </p:nvSpPr>
        <p:spPr>
          <a:xfrm>
            <a:off x="1411200" y="1854450"/>
            <a:ext cx="6321600" cy="212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dk1"/>
                </a:solidFill>
              </a:rPr>
              <a:t>Q &amp; A</a:t>
            </a:r>
            <a:endParaRPr sz="9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idx="4294967295" type="title"/>
          </p:nvPr>
        </p:nvSpPr>
        <p:spPr>
          <a:xfrm>
            <a:off x="551250" y="4485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SVG</a:t>
            </a:r>
            <a:endParaRPr sz="2400"/>
          </a:p>
        </p:txBody>
      </p:sp>
      <p:sp>
        <p:nvSpPr>
          <p:cNvPr id="100" name="Google Shape;100;p16"/>
          <p:cNvSpPr txBox="1"/>
          <p:nvPr>
            <p:ph idx="4294967295" type="title"/>
          </p:nvPr>
        </p:nvSpPr>
        <p:spPr>
          <a:xfrm>
            <a:off x="551250" y="1216575"/>
            <a:ext cx="8041500" cy="348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Scalable Vector Graphics (SVG) </a:t>
            </a:r>
            <a:r>
              <a:rPr b="0" lang="en" sz="1500"/>
              <a:t>is an Extensible Markup Language (XML)-based vector image format for two-dimensional graphics.</a:t>
            </a:r>
            <a:endParaRPr b="0" sz="1500"/>
          </a:p>
          <a:p>
            <a:pPr indent="-323850" lvl="0" marL="457200" rtl="0" algn="l">
              <a:lnSpc>
                <a:spcPct val="115000"/>
              </a:lnSpc>
              <a:spcBef>
                <a:spcPts val="1600"/>
              </a:spcBef>
              <a:spcAft>
                <a:spcPts val="0"/>
              </a:spcAft>
              <a:buSzPts val="1500"/>
              <a:buChar char="●"/>
            </a:pPr>
            <a:r>
              <a:rPr b="0" lang="en" sz="1500"/>
              <a:t>(</a:t>
            </a:r>
            <a:r>
              <a:rPr b="0" lang="en" sz="1500"/>
              <a:t>https://en.wikipedia.org/wiki/Scalable_Vector_Graphics</a:t>
            </a:r>
            <a:r>
              <a:rPr b="0" lang="en" sz="1500"/>
              <a:t>)</a:t>
            </a:r>
            <a:endParaRPr b="0"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0"/>
              </a:spcAft>
              <a:buNone/>
            </a:pPr>
            <a:r>
              <a:rPr lang="en" sz="1500"/>
              <a:t>What that means for us?</a:t>
            </a:r>
            <a:endParaRPr sz="1500"/>
          </a:p>
          <a:p>
            <a:pPr indent="0" lvl="0" marL="0" rtl="0" algn="l">
              <a:lnSpc>
                <a:spcPct val="115000"/>
              </a:lnSpc>
              <a:spcBef>
                <a:spcPts val="1600"/>
              </a:spcBef>
              <a:spcAft>
                <a:spcPts val="1600"/>
              </a:spcAft>
              <a:buNone/>
            </a:pPr>
            <a:r>
              <a:rPr b="0" lang="en" sz="1500"/>
              <a:t>SVG can make pretty graphics, and do it with an HTML-like structure.</a:t>
            </a:r>
            <a:endParaRPr b="0" sz="1500"/>
          </a:p>
        </p:txBody>
      </p:sp>
      <p:pic>
        <p:nvPicPr>
          <p:cNvPr id="101" name="Google Shape;101;p16"/>
          <p:cNvPicPr preferRelativeResize="0"/>
          <p:nvPr/>
        </p:nvPicPr>
        <p:blipFill>
          <a:blip r:embed="rId3">
            <a:alphaModFix/>
          </a:blip>
          <a:stretch>
            <a:fillRect/>
          </a:stretch>
        </p:blipFill>
        <p:spPr>
          <a:xfrm>
            <a:off x="686538" y="2441813"/>
            <a:ext cx="7534275" cy="1228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07" name="Google Shape;107;p1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08" name="Google Shape;108;p1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DID YOU KNOW?</a:t>
            </a:r>
            <a:endParaRPr b="1" sz="3000">
              <a:solidFill>
                <a:schemeClr val="lt2"/>
              </a:solidFill>
              <a:latin typeface="Raleway"/>
              <a:ea typeface="Raleway"/>
              <a:cs typeface="Raleway"/>
              <a:sym typeface="Raleway"/>
            </a:endParaRPr>
          </a:p>
        </p:txBody>
      </p:sp>
      <p:sp>
        <p:nvSpPr>
          <p:cNvPr id="109" name="Google Shape;109;p17"/>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Raleway"/>
                <a:ea typeface="Raleway"/>
                <a:cs typeface="Raleway"/>
                <a:sym typeface="Raleway"/>
              </a:rPr>
              <a:t>SVG CAN….</a:t>
            </a:r>
            <a:endParaRPr b="1" sz="1400">
              <a:solidFill>
                <a:srgbClr val="000000"/>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Make complicated animations?</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Use incredibly strong filters?</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Use CSS and JS in the file format itself?</a:t>
            </a:r>
            <a:endParaRPr b="1" sz="1400">
              <a:solidFill>
                <a:schemeClr val="dk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animEffect filter="fade" transition="in">
                                      <p:cBhvr>
                                        <p:cTn dur="1000"/>
                                        <p:tgtEl>
                                          <p:spTgt spid="1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idx="4294967295" type="title"/>
          </p:nvPr>
        </p:nvSpPr>
        <p:spPr>
          <a:xfrm>
            <a:off x="324450" y="251325"/>
            <a:ext cx="3936000" cy="45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600">
                <a:solidFill>
                  <a:schemeClr val="dk1"/>
                </a:solidFill>
              </a:rPr>
              <a:t>Celestine</a:t>
            </a:r>
            <a:endParaRPr sz="1500"/>
          </a:p>
          <a:p>
            <a:pPr indent="0" lvl="0" marL="0" rtl="0" algn="l">
              <a:lnSpc>
                <a:spcPct val="115000"/>
              </a:lnSpc>
              <a:spcBef>
                <a:spcPts val="1600"/>
              </a:spcBef>
              <a:spcAft>
                <a:spcPts val="0"/>
              </a:spcAft>
              <a:buNone/>
            </a:pPr>
            <a:r>
              <a:rPr lang="en" sz="1500"/>
              <a:t>An SVG library for Crystal.</a:t>
            </a:r>
            <a:endParaRPr sz="1500"/>
          </a:p>
          <a:p>
            <a:pPr indent="-323850" lvl="0" marL="457200" rtl="0" algn="l">
              <a:lnSpc>
                <a:spcPct val="115000"/>
              </a:lnSpc>
              <a:spcBef>
                <a:spcPts val="1600"/>
              </a:spcBef>
              <a:spcAft>
                <a:spcPts val="0"/>
              </a:spcAft>
              <a:buSzPts val="1500"/>
              <a:buChar char="●"/>
            </a:pPr>
            <a:r>
              <a:rPr lang="en" sz="1500"/>
              <a:t>Domain Specific Language for SVG</a:t>
            </a:r>
            <a:endParaRPr sz="1500"/>
          </a:p>
          <a:p>
            <a:pPr indent="-323850" lvl="0" marL="457200" rtl="0" algn="l">
              <a:lnSpc>
                <a:spcPct val="115000"/>
              </a:lnSpc>
              <a:spcBef>
                <a:spcPts val="0"/>
              </a:spcBef>
              <a:spcAft>
                <a:spcPts val="0"/>
              </a:spcAft>
              <a:buSzPts val="1500"/>
              <a:buChar char="●"/>
            </a:pPr>
            <a:r>
              <a:rPr lang="en" sz="1500"/>
              <a:t>All drawing can be done through</a:t>
            </a:r>
            <a:br>
              <a:rPr lang="en" sz="1500"/>
            </a:br>
            <a:r>
              <a:rPr lang="en" sz="1500">
                <a:solidFill>
                  <a:schemeClr val="dk1"/>
                </a:solidFill>
              </a:rPr>
              <a:t>Celestine.draw</a:t>
            </a:r>
            <a:endParaRPr sz="1500">
              <a:solidFill>
                <a:schemeClr val="dk1"/>
              </a:solidFill>
            </a:endParaRPr>
          </a:p>
          <a:p>
            <a:pPr indent="-323850" lvl="0" marL="457200" rtl="0" algn="l">
              <a:lnSpc>
                <a:spcPct val="115000"/>
              </a:lnSpc>
              <a:spcBef>
                <a:spcPts val="0"/>
              </a:spcBef>
              <a:spcAft>
                <a:spcPts val="0"/>
              </a:spcAft>
              <a:buSzPts val="1500"/>
              <a:buChar char="●"/>
            </a:pPr>
            <a:r>
              <a:rPr lang="en" sz="1500">
                <a:solidFill>
                  <a:schemeClr val="dk1"/>
                </a:solidFill>
              </a:rPr>
              <a:t>Ctx</a:t>
            </a:r>
            <a:r>
              <a:rPr lang="en" sz="1500"/>
              <a:t> can draw simple elements to the canvas.</a:t>
            </a:r>
            <a:endParaRPr sz="1500"/>
          </a:p>
          <a:p>
            <a:pPr indent="-323850" lvl="0" marL="457200" rtl="0" algn="l">
              <a:lnSpc>
                <a:spcPct val="115000"/>
              </a:lnSpc>
              <a:spcBef>
                <a:spcPts val="0"/>
              </a:spcBef>
              <a:spcAft>
                <a:spcPts val="0"/>
              </a:spcAft>
              <a:buSzPts val="1500"/>
              <a:buChar char="●"/>
            </a:pPr>
            <a:r>
              <a:rPr lang="en" sz="1500"/>
              <a:t>Can be used with </a:t>
            </a:r>
            <a:r>
              <a:rPr lang="en" sz="1500">
                <a:solidFill>
                  <a:schemeClr val="dk1"/>
                </a:solidFill>
              </a:rPr>
              <a:t>IO</a:t>
            </a:r>
            <a:r>
              <a:rPr lang="en" sz="1500"/>
              <a:t> for on-demand</a:t>
            </a:r>
            <a:br>
              <a:rPr lang="en" sz="1500"/>
            </a:br>
            <a:r>
              <a:rPr lang="en" sz="1500"/>
              <a:t>server-side creation of assets</a:t>
            </a:r>
            <a:endParaRPr sz="1500"/>
          </a:p>
          <a:p>
            <a:pPr indent="-323850" lvl="0" marL="457200" rtl="0" algn="l">
              <a:lnSpc>
                <a:spcPct val="115000"/>
              </a:lnSpc>
              <a:spcBef>
                <a:spcPts val="0"/>
              </a:spcBef>
              <a:spcAft>
                <a:spcPts val="0"/>
              </a:spcAft>
              <a:buSzPts val="1500"/>
              <a:buChar char="●"/>
            </a:pPr>
            <a:r>
              <a:rPr lang="en" sz="1500"/>
              <a:t>Easy to use filters, masking, </a:t>
            </a:r>
            <a:br>
              <a:rPr lang="en" sz="1500"/>
            </a:br>
            <a:r>
              <a:rPr lang="en" sz="1500"/>
              <a:t>transforming and animation</a:t>
            </a:r>
            <a:endParaRPr sz="1500"/>
          </a:p>
          <a:p>
            <a:pPr indent="-323850" lvl="1" marL="914400" rtl="0" algn="l">
              <a:lnSpc>
                <a:spcPct val="115000"/>
              </a:lnSpc>
              <a:spcBef>
                <a:spcPts val="0"/>
              </a:spcBef>
              <a:spcAft>
                <a:spcPts val="0"/>
              </a:spcAft>
              <a:buSzPts val="1500"/>
              <a:buChar char="○"/>
            </a:pPr>
            <a:r>
              <a:rPr lang="en" sz="1500"/>
              <a:t>Animation of:</a:t>
            </a:r>
            <a:endParaRPr sz="1500"/>
          </a:p>
          <a:p>
            <a:pPr indent="-323850" lvl="2" marL="1371600" rtl="0" algn="l">
              <a:lnSpc>
                <a:spcPct val="115000"/>
              </a:lnSpc>
              <a:spcBef>
                <a:spcPts val="0"/>
              </a:spcBef>
              <a:spcAft>
                <a:spcPts val="0"/>
              </a:spcAft>
              <a:buSzPts val="1500"/>
              <a:buChar char="■"/>
            </a:pPr>
            <a:r>
              <a:rPr lang="en" sz="1500"/>
              <a:t>Simple attributes</a:t>
            </a:r>
            <a:endParaRPr sz="1500"/>
          </a:p>
          <a:p>
            <a:pPr indent="-323850" lvl="2" marL="1371600" rtl="0" algn="l">
              <a:lnSpc>
                <a:spcPct val="115000"/>
              </a:lnSpc>
              <a:spcBef>
                <a:spcPts val="0"/>
              </a:spcBef>
              <a:spcAft>
                <a:spcPts val="0"/>
              </a:spcAft>
              <a:buSzPts val="1500"/>
              <a:buChar char="■"/>
            </a:pPr>
            <a:r>
              <a:rPr lang="en" sz="1500"/>
              <a:t>Motion along a path</a:t>
            </a:r>
            <a:endParaRPr sz="1500"/>
          </a:p>
          <a:p>
            <a:pPr indent="-323850" lvl="2" marL="1371600" rtl="0" algn="l">
              <a:lnSpc>
                <a:spcPct val="115000"/>
              </a:lnSpc>
              <a:spcBef>
                <a:spcPts val="0"/>
              </a:spcBef>
              <a:spcAft>
                <a:spcPts val="0"/>
              </a:spcAft>
              <a:buSzPts val="1500"/>
              <a:buChar char="■"/>
            </a:pPr>
            <a:r>
              <a:rPr lang="en" sz="1500"/>
              <a:t>Simple transform ops</a:t>
            </a:r>
            <a:endParaRPr sz="1500"/>
          </a:p>
        </p:txBody>
      </p:sp>
      <p:sp>
        <p:nvSpPr>
          <p:cNvPr id="115" name="Google Shape;115;p18"/>
          <p:cNvSpPr txBox="1"/>
          <p:nvPr/>
        </p:nvSpPr>
        <p:spPr>
          <a:xfrm>
            <a:off x="4768450" y="141000"/>
            <a:ext cx="3000000" cy="4861500"/>
          </a:xfrm>
          <a:prstGeom prst="rect">
            <a:avLst/>
          </a:prstGeom>
          <a:solidFill>
            <a:srgbClr val="27282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F92672"/>
                </a:solidFill>
                <a:highlight>
                  <a:srgbClr val="272822"/>
                </a:highlight>
              </a:rPr>
              <a:t>require</a:t>
            </a:r>
            <a:r>
              <a:rPr lang="en" sz="1050">
                <a:solidFill>
                  <a:srgbClr val="F8F8F2"/>
                </a:solidFill>
                <a:highlight>
                  <a:srgbClr val="272822"/>
                </a:highlight>
              </a:rPr>
              <a:t> </a:t>
            </a:r>
            <a:r>
              <a:rPr lang="en" sz="1050">
                <a:solidFill>
                  <a:srgbClr val="E6DB74"/>
                </a:solidFill>
                <a:highlight>
                  <a:srgbClr val="272822"/>
                </a:highlight>
              </a:rPr>
              <a:t>"kemal"</a:t>
            </a:r>
            <a:endParaRPr sz="1050">
              <a:solidFill>
                <a:srgbClr val="E6DB74"/>
              </a:solidFill>
              <a:highlight>
                <a:srgbClr val="272822"/>
              </a:highlight>
            </a:endParaRPr>
          </a:p>
          <a:p>
            <a:pPr indent="0" lvl="0" marL="0" rtl="0" algn="l">
              <a:lnSpc>
                <a:spcPct val="100000"/>
              </a:lnSpc>
              <a:spcBef>
                <a:spcPts val="0"/>
              </a:spcBef>
              <a:spcAft>
                <a:spcPts val="0"/>
              </a:spcAft>
              <a:buNone/>
            </a:pPr>
            <a:r>
              <a:rPr lang="en" sz="1050">
                <a:solidFill>
                  <a:srgbClr val="F92672"/>
                </a:solidFill>
                <a:highlight>
                  <a:srgbClr val="272822"/>
                </a:highlight>
              </a:rPr>
              <a:t>require</a:t>
            </a:r>
            <a:r>
              <a:rPr lang="en" sz="1050">
                <a:solidFill>
                  <a:srgbClr val="F8F8F2"/>
                </a:solidFill>
                <a:highlight>
                  <a:srgbClr val="272822"/>
                </a:highlight>
              </a:rPr>
              <a:t> </a:t>
            </a:r>
            <a:r>
              <a:rPr lang="en" sz="1050">
                <a:solidFill>
                  <a:srgbClr val="E6DB74"/>
                </a:solidFill>
                <a:highlight>
                  <a:srgbClr val="272822"/>
                </a:highlight>
              </a:rPr>
              <a:t>"celestine"</a:t>
            </a:r>
            <a:endParaRPr sz="1050">
              <a:solidFill>
                <a:srgbClr val="F8F8F2"/>
              </a:solidFill>
              <a:highlight>
                <a:srgbClr val="272822"/>
              </a:highlight>
            </a:endParaRPr>
          </a:p>
          <a:p>
            <a:pPr indent="0" lvl="0" marL="0" rtl="0" algn="l">
              <a:lnSpc>
                <a:spcPct val="100000"/>
              </a:lnSpc>
              <a:spcBef>
                <a:spcPts val="0"/>
              </a:spcBef>
              <a:spcAft>
                <a:spcPts val="0"/>
              </a:spcAft>
              <a:buNone/>
            </a:pPr>
            <a:r>
              <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get </a:t>
            </a:r>
            <a:r>
              <a:rPr lang="en" sz="1050">
                <a:solidFill>
                  <a:srgbClr val="E6DB74"/>
                </a:solidFill>
                <a:highlight>
                  <a:srgbClr val="272822"/>
                </a:highlight>
              </a:rPr>
              <a:t>"/"</a:t>
            </a:r>
            <a:r>
              <a:rPr lang="en" sz="1050">
                <a:solidFill>
                  <a:srgbClr val="F8F8F2"/>
                </a:solidFill>
                <a:highlight>
                  <a:srgbClr val="272822"/>
                </a:highlight>
              </a:rPr>
              <a:t> </a:t>
            </a:r>
            <a:r>
              <a:rPr lang="en" sz="1050">
                <a:solidFill>
                  <a:srgbClr val="F92672"/>
                </a:solidFill>
                <a:highlight>
                  <a:srgbClr val="272822"/>
                </a:highlight>
              </a:rPr>
              <a:t>do </a:t>
            </a:r>
            <a:r>
              <a:rPr lang="en" sz="1050">
                <a:solidFill>
                  <a:srgbClr val="F8F8F2"/>
                </a:solidFill>
                <a:highlight>
                  <a:srgbClr val="272822"/>
                </a:highlight>
              </a:rPr>
              <a:t>|env|</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a:t>
            </a:r>
            <a:r>
              <a:rPr i="1" lang="en" sz="1050">
                <a:solidFill>
                  <a:srgbClr val="66D9EF"/>
                </a:solidFill>
                <a:highlight>
                  <a:srgbClr val="272822"/>
                </a:highlight>
              </a:rPr>
              <a:t>Celestine</a:t>
            </a:r>
            <a:r>
              <a:rPr lang="en" sz="1050">
                <a:solidFill>
                  <a:srgbClr val="F8F8F2"/>
                </a:solidFill>
                <a:highlight>
                  <a:srgbClr val="272822"/>
                </a:highlight>
              </a:rPr>
              <a:t>.draw </a:t>
            </a:r>
            <a:r>
              <a:rPr lang="en" sz="1050">
                <a:solidFill>
                  <a:srgbClr val="F92672"/>
                </a:solidFill>
                <a:highlight>
                  <a:srgbClr val="272822"/>
                </a:highlight>
              </a:rPr>
              <a:t>do </a:t>
            </a:r>
            <a:r>
              <a:rPr lang="en" sz="1050">
                <a:solidFill>
                  <a:srgbClr val="F8F8F2"/>
                </a:solidFill>
                <a:highlight>
                  <a:srgbClr val="272822"/>
                </a:highlight>
              </a:rPr>
              <a:t>|ctx|</a:t>
            </a:r>
            <a:endParaRPr sz="1050">
              <a:solidFill>
                <a:srgbClr val="F8F8F2"/>
              </a:solidFill>
              <a:highlight>
                <a:srgbClr val="272822"/>
              </a:highlight>
            </a:endParaRPr>
          </a:p>
          <a:p>
            <a:pPr indent="0" lvl="0" marL="0" rtl="0" algn="l">
              <a:lnSpc>
                <a:spcPct val="135714"/>
              </a:lnSpc>
              <a:spcBef>
                <a:spcPts val="0"/>
              </a:spcBef>
              <a:spcAft>
                <a:spcPts val="0"/>
              </a:spcAft>
              <a:buNone/>
            </a:pPr>
            <a:r>
              <a:rPr lang="en" sz="1050">
                <a:solidFill>
                  <a:srgbClr val="F8F8F2"/>
                </a:solidFill>
                <a:highlight>
                  <a:srgbClr val="272822"/>
                </a:highlight>
              </a:rPr>
              <a:t>        ctx.view_box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x:</a:t>
            </a:r>
            <a:r>
              <a:rPr lang="en" sz="1050">
                <a:solidFill>
                  <a:srgbClr val="F8F8F2"/>
                </a:solidFill>
                <a:highlight>
                  <a:srgbClr val="272822"/>
                </a:highlight>
              </a:rPr>
              <a:t> 0, </a:t>
            </a:r>
            <a:r>
              <a:rPr lang="en" sz="1050">
                <a:solidFill>
                  <a:srgbClr val="AE81FF"/>
                </a:solidFill>
                <a:highlight>
                  <a:srgbClr val="272822"/>
                </a:highlight>
              </a:rPr>
              <a:t>y:</a:t>
            </a:r>
            <a:r>
              <a:rPr lang="en" sz="1050">
                <a:solidFill>
                  <a:srgbClr val="F8F8F2"/>
                </a:solidFill>
                <a:highlight>
                  <a:srgbClr val="272822"/>
                </a:highlight>
              </a:rPr>
              <a:t> 0, </a:t>
            </a:r>
            <a:r>
              <a:rPr lang="en" sz="1050">
                <a:solidFill>
                  <a:srgbClr val="AE81FF"/>
                </a:solidFill>
                <a:highlight>
                  <a:srgbClr val="272822"/>
                </a:highlight>
              </a:rPr>
              <a:t>w:</a:t>
            </a:r>
            <a:r>
              <a:rPr lang="en" sz="1050">
                <a:solidFill>
                  <a:srgbClr val="F8F8F2"/>
                </a:solidFill>
                <a:highlight>
                  <a:srgbClr val="272822"/>
                </a:highlight>
              </a:rPr>
              <a:t> </a:t>
            </a:r>
            <a:r>
              <a:rPr lang="en" sz="1050">
                <a:solidFill>
                  <a:srgbClr val="AE81FF"/>
                </a:solidFill>
                <a:highlight>
                  <a:srgbClr val="272822"/>
                </a:highlight>
              </a:rPr>
              <a:t>100</a:t>
            </a:r>
            <a:r>
              <a:rPr lang="en" sz="1050">
                <a:solidFill>
                  <a:srgbClr val="F8F8F2"/>
                </a:solidFill>
                <a:highlight>
                  <a:srgbClr val="272822"/>
                </a:highlight>
              </a:rPr>
              <a:t>, </a:t>
            </a:r>
            <a:r>
              <a:rPr lang="en" sz="1050">
                <a:solidFill>
                  <a:srgbClr val="AE81FF"/>
                </a:solidFill>
                <a:highlight>
                  <a:srgbClr val="272822"/>
                </a:highlight>
              </a:rPr>
              <a:t>h:</a:t>
            </a:r>
            <a:r>
              <a:rPr lang="en" sz="1050">
                <a:solidFill>
                  <a:srgbClr val="F8F8F2"/>
                </a:solidFill>
                <a:highlight>
                  <a:srgbClr val="272822"/>
                </a:highlight>
              </a:rPr>
              <a:t> </a:t>
            </a:r>
            <a:r>
              <a:rPr lang="en" sz="1050">
                <a:solidFill>
                  <a:srgbClr val="AE81FF"/>
                </a:solidFill>
                <a:highlight>
                  <a:srgbClr val="272822"/>
                </a:highlight>
              </a:rPr>
              <a:t>100</a:t>
            </a:r>
            <a:r>
              <a:rPr lang="en" sz="1050">
                <a:solidFill>
                  <a:srgbClr val="F8F8F2"/>
                </a:solidFill>
                <a:highlight>
                  <a:srgbClr val="272822"/>
                </a:highlight>
              </a:rPr>
              <a:t>}</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ctx.rectangle </a:t>
            </a:r>
            <a:r>
              <a:rPr lang="en" sz="1050">
                <a:solidFill>
                  <a:srgbClr val="F92672"/>
                </a:solidFill>
                <a:highlight>
                  <a:srgbClr val="272822"/>
                </a:highlight>
              </a:rPr>
              <a:t>do </a:t>
            </a:r>
            <a:r>
              <a:rPr lang="en" sz="1050">
                <a:solidFill>
                  <a:srgbClr val="F8F8F2"/>
                </a:solidFill>
                <a:highlight>
                  <a:srgbClr val="272822"/>
                </a:highlight>
              </a:rPr>
              <a:t>|rect|</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rect.x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10</a:t>
            </a:r>
            <a:endParaRPr sz="1050">
              <a:solidFill>
                <a:srgbClr val="AE81F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rect.y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20</a:t>
            </a:r>
            <a:endParaRPr sz="1050">
              <a:solidFill>
                <a:srgbClr val="AE81F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rect.width </a:t>
            </a:r>
            <a:r>
              <a:rPr lang="en" sz="1050">
                <a:solidFill>
                  <a:srgbClr val="F92672"/>
                </a:solidFill>
                <a:highlight>
                  <a:srgbClr val="272822"/>
                </a:highlight>
              </a:rPr>
              <a:t>=</a:t>
            </a:r>
            <a:r>
              <a:rPr lang="en" sz="1050">
                <a:solidFill>
                  <a:srgbClr val="F8F8F2"/>
                </a:solidFill>
                <a:highlight>
                  <a:srgbClr val="272822"/>
                </a:highlight>
              </a:rPr>
              <a:t> rect.height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30</a:t>
            </a:r>
            <a:endParaRPr sz="1050">
              <a:solidFill>
                <a:srgbClr val="AE81FF"/>
              </a:solidFill>
              <a:highlight>
                <a:srgbClr val="272822"/>
              </a:highlight>
            </a:endParaRPr>
          </a:p>
          <a:p>
            <a:pPr indent="0" lvl="0" marL="0" rtl="0" algn="l">
              <a:lnSpc>
                <a:spcPct val="100000"/>
              </a:lnSpc>
              <a:spcBef>
                <a:spcPts val="0"/>
              </a:spcBef>
              <a:spcAft>
                <a:spcPts val="0"/>
              </a:spcAft>
              <a:buNone/>
            </a:pPr>
            <a:r>
              <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88846F"/>
                </a:solidFill>
                <a:highlight>
                  <a:srgbClr val="272822"/>
                </a:highlight>
              </a:rPr>
              <a:t>            # Use CSS color names</a:t>
            </a:r>
            <a:endParaRPr sz="1050">
              <a:solidFill>
                <a:srgbClr val="88846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rect.fill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E6DB74"/>
                </a:solidFill>
                <a:highlight>
                  <a:srgbClr val="272822"/>
                </a:highlight>
              </a:rPr>
              <a:t>"red"</a:t>
            </a:r>
            <a:endParaRPr sz="1050">
              <a:solidFill>
                <a:srgbClr val="E6DB74"/>
              </a:solidFill>
              <a:highlight>
                <a:srgbClr val="272822"/>
              </a:highlight>
            </a:endParaRPr>
          </a:p>
          <a:p>
            <a:pPr indent="0" lvl="0" marL="0" rtl="0" algn="l">
              <a:lnSpc>
                <a:spcPct val="100000"/>
              </a:lnSpc>
              <a:spcBef>
                <a:spcPts val="0"/>
              </a:spcBef>
              <a:spcAft>
                <a:spcPts val="0"/>
              </a:spcAft>
              <a:buNone/>
            </a:pPr>
            <a:r>
              <a:rPr lang="en" sz="1050">
                <a:solidFill>
                  <a:srgbClr val="88846F"/>
                </a:solidFill>
                <a:highlight>
                  <a:srgbClr val="272822"/>
                </a:highlight>
              </a:rPr>
              <a:t>            # Use Hex Colors</a:t>
            </a:r>
            <a:endParaRPr sz="1050">
              <a:solidFill>
                <a:srgbClr val="88846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rect.stroke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E6DB74"/>
                </a:solidFill>
                <a:highlight>
                  <a:srgbClr val="272822"/>
                </a:highlight>
              </a:rPr>
              <a:t>"#000000"</a:t>
            </a:r>
            <a:endParaRPr sz="1050">
              <a:solidFill>
                <a:srgbClr val="E6DB74"/>
              </a:solidFill>
              <a:highlight>
                <a:srgbClr val="272822"/>
              </a:highlight>
            </a:endParaRPr>
          </a:p>
          <a:p>
            <a:pPr indent="0" lvl="0" marL="0" rtl="0" algn="l">
              <a:lnSpc>
                <a:spcPct val="100000"/>
              </a:lnSpc>
              <a:spcBef>
                <a:spcPts val="0"/>
              </a:spcBef>
              <a:spcAft>
                <a:spcPts val="0"/>
              </a:spcAft>
              <a:buNone/>
            </a:pPr>
            <a:r>
              <a:rPr lang="en" sz="1050">
                <a:solidFill>
                  <a:srgbClr val="E6DB74"/>
                </a:solidFill>
                <a:highlight>
                  <a:srgbClr val="272822"/>
                </a:highlight>
              </a:rPr>
              <a:t>  </a:t>
            </a:r>
            <a:endParaRPr sz="1050">
              <a:solidFill>
                <a:srgbClr val="E6DB74"/>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rect.stroke_width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10</a:t>
            </a:r>
            <a:endParaRPr sz="1050">
              <a:solidFill>
                <a:srgbClr val="AE81F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rect.stroke_width_units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E6DB74"/>
                </a:solidFill>
                <a:highlight>
                  <a:srgbClr val="272822"/>
                </a:highlight>
              </a:rPr>
              <a:t>"px"</a:t>
            </a:r>
            <a:endParaRPr sz="1050">
              <a:solidFill>
                <a:srgbClr val="E6DB74"/>
              </a:solidFill>
              <a:highlight>
                <a:srgbClr val="272822"/>
              </a:highlight>
            </a:endParaRPr>
          </a:p>
          <a:p>
            <a:pPr indent="0" lvl="0" marL="0" rtl="0" algn="l">
              <a:lnSpc>
                <a:spcPct val="100000"/>
              </a:lnSpc>
              <a:spcBef>
                <a:spcPts val="0"/>
              </a:spcBef>
              <a:spcAft>
                <a:spcPts val="0"/>
              </a:spcAft>
              <a:buNone/>
            </a:pPr>
            <a:r>
              <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88846F"/>
                </a:solidFill>
                <a:highlight>
                  <a:srgbClr val="272822"/>
                </a:highlight>
              </a:rPr>
              <a:t>            # Always return</a:t>
            </a:r>
            <a:endParaRPr sz="1050">
              <a:solidFill>
                <a:srgbClr val="88846F"/>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rect</a:t>
            </a:r>
            <a:endParaRPr sz="1050">
              <a:solidFill>
                <a:srgbClr val="F8F8F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a:t>
            </a:r>
            <a:r>
              <a:rPr lang="en" sz="1050">
                <a:solidFill>
                  <a:srgbClr val="F92672"/>
                </a:solidFill>
                <a:highlight>
                  <a:srgbClr val="272822"/>
                </a:highlight>
              </a:rPr>
              <a:t>end</a:t>
            </a:r>
            <a:endParaRPr sz="1050">
              <a:solidFill>
                <a:srgbClr val="F92672"/>
              </a:solidFill>
              <a:highlight>
                <a:srgbClr val="272822"/>
              </a:highlight>
            </a:endParaRPr>
          </a:p>
          <a:p>
            <a:pPr indent="0" lvl="0" marL="0" rtl="0" algn="l">
              <a:lnSpc>
                <a:spcPct val="100000"/>
              </a:lnSpc>
              <a:spcBef>
                <a:spcPts val="0"/>
              </a:spcBef>
              <a:spcAft>
                <a:spcPts val="0"/>
              </a:spcAft>
              <a:buNone/>
            </a:pPr>
            <a:r>
              <a:rPr lang="en" sz="1050">
                <a:solidFill>
                  <a:srgbClr val="F8F8F2"/>
                </a:solidFill>
                <a:highlight>
                  <a:srgbClr val="272822"/>
                </a:highlight>
              </a:rPr>
              <a:t>    </a:t>
            </a:r>
            <a:r>
              <a:rPr lang="en" sz="1050">
                <a:solidFill>
                  <a:srgbClr val="F92672"/>
                </a:solidFill>
                <a:highlight>
                  <a:srgbClr val="272822"/>
                </a:highlight>
              </a:rPr>
              <a:t>end</a:t>
            </a:r>
            <a:endParaRPr sz="1050">
              <a:solidFill>
                <a:srgbClr val="F92672"/>
              </a:solidFill>
              <a:highlight>
                <a:srgbClr val="272822"/>
              </a:highlight>
            </a:endParaRPr>
          </a:p>
          <a:p>
            <a:pPr indent="0" lvl="0" marL="0" rtl="0" algn="l">
              <a:lnSpc>
                <a:spcPct val="100000"/>
              </a:lnSpc>
              <a:spcBef>
                <a:spcPts val="0"/>
              </a:spcBef>
              <a:spcAft>
                <a:spcPts val="0"/>
              </a:spcAft>
              <a:buNone/>
            </a:pPr>
            <a:r>
              <a:rPr lang="en" sz="1050">
                <a:solidFill>
                  <a:srgbClr val="F92672"/>
                </a:solidFill>
                <a:highlight>
                  <a:srgbClr val="272822"/>
                </a:highlight>
              </a:rPr>
              <a:t>end</a:t>
            </a:r>
            <a:endParaRPr sz="1050">
              <a:solidFill>
                <a:srgbClr val="F92672"/>
              </a:solidFill>
              <a:highlight>
                <a:srgbClr val="272822"/>
              </a:highlight>
            </a:endParaRPr>
          </a:p>
          <a:p>
            <a:pPr indent="0" lvl="0" marL="0" rtl="0" algn="l">
              <a:lnSpc>
                <a:spcPct val="100000"/>
              </a:lnSpc>
              <a:spcBef>
                <a:spcPts val="0"/>
              </a:spcBef>
              <a:spcAft>
                <a:spcPts val="0"/>
              </a:spcAft>
              <a:buNone/>
            </a:pPr>
            <a:r>
              <a:t/>
            </a:r>
            <a:endParaRPr sz="1050">
              <a:solidFill>
                <a:srgbClr val="F8F8F2"/>
              </a:solidFill>
              <a:highlight>
                <a:srgbClr val="272822"/>
              </a:highlight>
            </a:endParaRPr>
          </a:p>
          <a:p>
            <a:pPr indent="0" lvl="0" marL="0" rtl="0" algn="l">
              <a:lnSpc>
                <a:spcPct val="100000"/>
              </a:lnSpc>
              <a:spcBef>
                <a:spcPts val="0"/>
              </a:spcBef>
              <a:spcAft>
                <a:spcPts val="0"/>
              </a:spcAft>
              <a:buNone/>
            </a:pPr>
            <a:r>
              <a:rPr i="1" lang="en" sz="1050">
                <a:solidFill>
                  <a:srgbClr val="66D9EF"/>
                </a:solidFill>
                <a:highlight>
                  <a:srgbClr val="272822"/>
                </a:highlight>
              </a:rPr>
              <a:t>Kemal</a:t>
            </a:r>
            <a:r>
              <a:rPr lang="en" sz="1050">
                <a:solidFill>
                  <a:srgbClr val="F8F8F2"/>
                </a:solidFill>
                <a:highlight>
                  <a:srgbClr val="272822"/>
                </a:highlight>
              </a:rPr>
              <a:t>.config.port </a:t>
            </a:r>
            <a:r>
              <a:rPr lang="en" sz="1050">
                <a:solidFill>
                  <a:srgbClr val="F92672"/>
                </a:solidFill>
                <a:highlight>
                  <a:srgbClr val="272822"/>
                </a:highlight>
              </a:rPr>
              <a:t>=</a:t>
            </a:r>
            <a:r>
              <a:rPr lang="en" sz="1050">
                <a:solidFill>
                  <a:srgbClr val="F8F8F2"/>
                </a:solidFill>
                <a:highlight>
                  <a:srgbClr val="272822"/>
                </a:highlight>
              </a:rPr>
              <a:t> ARGV.size </a:t>
            </a:r>
            <a:r>
              <a:rPr lang="en" sz="1050">
                <a:solidFill>
                  <a:srgbClr val="F92672"/>
                </a:solidFill>
                <a:highlight>
                  <a:srgbClr val="272822"/>
                </a:highlight>
              </a:rPr>
              <a:t>==</a:t>
            </a:r>
            <a:r>
              <a:rPr lang="en" sz="1050">
                <a:solidFill>
                  <a:srgbClr val="F8F8F2"/>
                </a:solidFill>
                <a:highlight>
                  <a:srgbClr val="272822"/>
                </a:highlight>
              </a:rPr>
              <a:t> 0 </a:t>
            </a:r>
            <a:r>
              <a:rPr lang="en" sz="1050">
                <a:solidFill>
                  <a:srgbClr val="F92672"/>
                </a:solidFill>
                <a:highlight>
                  <a:srgbClr val="272822"/>
                </a:highlight>
              </a:rPr>
              <a:t>?</a:t>
            </a:r>
            <a:r>
              <a:rPr lang="en" sz="1050">
                <a:solidFill>
                  <a:srgbClr val="F8F8F2"/>
                </a:solidFill>
                <a:highlight>
                  <a:srgbClr val="272822"/>
                </a:highlight>
              </a:rPr>
              <a:t> </a:t>
            </a:r>
            <a:r>
              <a:rPr lang="en" sz="1050">
                <a:solidFill>
                  <a:srgbClr val="AE81FF"/>
                </a:solidFill>
                <a:highlight>
                  <a:srgbClr val="272822"/>
                </a:highlight>
              </a:rPr>
              <a:t>3000</a:t>
            </a:r>
            <a:r>
              <a:rPr lang="en" sz="1050">
                <a:solidFill>
                  <a:srgbClr val="F8F8F2"/>
                </a:solidFill>
                <a:highlight>
                  <a:srgbClr val="272822"/>
                </a:highlight>
              </a:rPr>
              <a:t> : ARGV[0].to_i</a:t>
            </a:r>
            <a:endParaRPr sz="1050">
              <a:solidFill>
                <a:srgbClr val="F8F8F2"/>
              </a:solidFill>
              <a:highlight>
                <a:srgbClr val="272822"/>
              </a:highlight>
            </a:endParaRPr>
          </a:p>
          <a:p>
            <a:pPr indent="0" lvl="0" marL="0" rtl="0" algn="l">
              <a:lnSpc>
                <a:spcPct val="100000"/>
              </a:lnSpc>
              <a:spcBef>
                <a:spcPts val="0"/>
              </a:spcBef>
              <a:spcAft>
                <a:spcPts val="0"/>
              </a:spcAft>
              <a:buNone/>
            </a:pPr>
            <a:r>
              <a:rPr i="1" lang="en" sz="1050">
                <a:solidFill>
                  <a:srgbClr val="66D9EF"/>
                </a:solidFill>
                <a:highlight>
                  <a:srgbClr val="272822"/>
                </a:highlight>
              </a:rPr>
              <a:t>Kemal</a:t>
            </a:r>
            <a:r>
              <a:rPr lang="en" sz="1050">
                <a:solidFill>
                  <a:srgbClr val="F8F8F2"/>
                </a:solidFill>
                <a:highlight>
                  <a:srgbClr val="272822"/>
                </a:highlight>
              </a:rPr>
              <a:t>.run</a:t>
            </a:r>
            <a:endParaRPr sz="1050">
              <a:solidFill>
                <a:srgbClr val="F8F8F2"/>
              </a:solidFill>
              <a:highlight>
                <a:srgbClr val="272822"/>
              </a:highlight>
            </a:endParaRPr>
          </a:p>
        </p:txBody>
      </p:sp>
      <p:pic>
        <p:nvPicPr>
          <p:cNvPr id="116" name="Google Shape;116;p18"/>
          <p:cNvPicPr preferRelativeResize="0"/>
          <p:nvPr/>
        </p:nvPicPr>
        <p:blipFill>
          <a:blip r:embed="rId3">
            <a:alphaModFix/>
          </a:blip>
          <a:stretch>
            <a:fillRect/>
          </a:stretch>
        </p:blipFill>
        <p:spPr>
          <a:xfrm>
            <a:off x="7872025" y="141000"/>
            <a:ext cx="1229550" cy="122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Generative Art Techniques</a:t>
            </a:r>
            <a:endParaRPr/>
          </a:p>
        </p:txBody>
      </p:sp>
      <p:sp>
        <p:nvSpPr>
          <p:cNvPr id="122" name="Google Shape;122;p1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 how to generate pretty numbers</a:t>
            </a:r>
            <a:endParaRPr/>
          </a:p>
        </p:txBody>
      </p:sp>
      <p:sp>
        <p:nvSpPr>
          <p:cNvPr id="123" name="Google Shape;123;p19"/>
          <p:cNvSpPr txBox="1"/>
          <p:nvPr/>
        </p:nvSpPr>
        <p:spPr>
          <a:xfrm>
            <a:off x="2621650" y="2925525"/>
            <a:ext cx="40704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24" name="Google Shape;124;p19"/>
          <p:cNvPicPr preferRelativeResize="0"/>
          <p:nvPr/>
        </p:nvPicPr>
        <p:blipFill rotWithShape="1">
          <a:blip r:embed="rId3">
            <a:alphaModFix/>
          </a:blip>
          <a:srcRect b="0" l="0" r="0" t="3072"/>
          <a:stretch/>
        </p:blipFill>
        <p:spPr>
          <a:xfrm>
            <a:off x="4739775" y="1410550"/>
            <a:ext cx="4326500" cy="2670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idx="1" type="body"/>
          </p:nvPr>
        </p:nvSpPr>
        <p:spPr>
          <a:xfrm>
            <a:off x="3048025" y="2637625"/>
            <a:ext cx="3130200" cy="5835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Clr>
                <a:schemeClr val="dk1"/>
              </a:buClr>
              <a:buSzPts val="3000"/>
              <a:buChar char="-"/>
            </a:pPr>
            <a:r>
              <a:rPr b="1" lang="en" sz="3000">
                <a:solidFill>
                  <a:schemeClr val="dk1"/>
                </a:solidFill>
              </a:rPr>
              <a:t>Michael Noll</a:t>
            </a:r>
            <a:endParaRPr sz="1800">
              <a:solidFill>
                <a:srgbClr val="000000"/>
              </a:solidFill>
            </a:endParaRPr>
          </a:p>
        </p:txBody>
      </p:sp>
      <p:pic>
        <p:nvPicPr>
          <p:cNvPr descr="Michael Noll | IDIS" id="130" name="Google Shape;130;p20"/>
          <p:cNvPicPr preferRelativeResize="0"/>
          <p:nvPr/>
        </p:nvPicPr>
        <p:blipFill>
          <a:blip r:embed="rId3">
            <a:alphaModFix/>
          </a:blip>
          <a:stretch>
            <a:fillRect/>
          </a:stretch>
        </p:blipFill>
        <p:spPr>
          <a:xfrm>
            <a:off x="305875" y="1614760"/>
            <a:ext cx="1695125" cy="1686654"/>
          </a:xfrm>
          <a:prstGeom prst="rect">
            <a:avLst/>
          </a:prstGeom>
          <a:noFill/>
          <a:ln>
            <a:noFill/>
          </a:ln>
        </p:spPr>
      </p:pic>
      <p:pic>
        <p:nvPicPr>
          <p:cNvPr descr="https://dam.org/archive/noll/images/3D-sequence.jpg" id="131" name="Google Shape;131;p20"/>
          <p:cNvPicPr preferRelativeResize="0"/>
          <p:nvPr/>
        </p:nvPicPr>
        <p:blipFill>
          <a:blip r:embed="rId4">
            <a:alphaModFix/>
          </a:blip>
          <a:stretch>
            <a:fillRect/>
          </a:stretch>
        </p:blipFill>
        <p:spPr>
          <a:xfrm>
            <a:off x="7324050" y="1572588"/>
            <a:ext cx="1633250" cy="1771000"/>
          </a:xfrm>
          <a:prstGeom prst="rect">
            <a:avLst/>
          </a:prstGeom>
          <a:noFill/>
          <a:ln>
            <a:noFill/>
          </a:ln>
        </p:spPr>
      </p:pic>
      <p:sp>
        <p:nvSpPr>
          <p:cNvPr id="132" name="Google Shape;132;p20"/>
          <p:cNvSpPr txBox="1"/>
          <p:nvPr/>
        </p:nvSpPr>
        <p:spPr>
          <a:xfrm>
            <a:off x="1782925" y="1785625"/>
            <a:ext cx="56604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2"/>
                </a:solidFill>
                <a:latin typeface="Raleway"/>
                <a:ea typeface="Raleway"/>
                <a:cs typeface="Raleway"/>
                <a:sym typeface="Raleway"/>
              </a:rPr>
              <a:t>What we really need is a new breed of artist-computer scientist.</a:t>
            </a:r>
            <a:endParaRPr sz="24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idx="4294967295" type="title"/>
          </p:nvPr>
        </p:nvSpPr>
        <p:spPr>
          <a:xfrm>
            <a:off x="555750" y="618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is Generative Art</a:t>
            </a:r>
            <a:endParaRPr sz="2400"/>
          </a:p>
        </p:txBody>
      </p:sp>
      <p:sp>
        <p:nvSpPr>
          <p:cNvPr id="138" name="Google Shape;138;p21"/>
          <p:cNvSpPr txBox="1"/>
          <p:nvPr>
            <p:ph idx="4294967295" type="title"/>
          </p:nvPr>
        </p:nvSpPr>
        <p:spPr>
          <a:xfrm>
            <a:off x="555750" y="13863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Generative art</a:t>
            </a:r>
            <a:r>
              <a:rPr b="0" lang="en" sz="1500"/>
              <a:t> refers to</a:t>
            </a:r>
            <a:r>
              <a:rPr b="0" lang="en" sz="1500">
                <a:uFill>
                  <a:noFill/>
                </a:uFill>
                <a:hlinkClick r:id="rId3"/>
              </a:rPr>
              <a:t> </a:t>
            </a:r>
            <a:r>
              <a:rPr b="0" lang="en" sz="1500"/>
              <a:t>art that in whole or in part has been created with the use of an autonomous system.</a:t>
            </a:r>
            <a:endParaRPr b="0" sz="1500"/>
          </a:p>
          <a:p>
            <a:pPr indent="-323850" lvl="0" marL="457200" rtl="0" algn="l">
              <a:lnSpc>
                <a:spcPct val="115000"/>
              </a:lnSpc>
              <a:spcBef>
                <a:spcPts val="1600"/>
              </a:spcBef>
              <a:spcAft>
                <a:spcPts val="0"/>
              </a:spcAft>
              <a:buSzPts val="1500"/>
              <a:buChar char="●"/>
            </a:pPr>
            <a:r>
              <a:rPr b="0" lang="en" sz="1500"/>
              <a:t>(https://en.wikipedia.org/wiki/Generative_art)</a:t>
            </a:r>
            <a:endParaRPr b="0" sz="1500"/>
          </a:p>
          <a:p>
            <a:pPr indent="0" lvl="0" marL="0" rtl="0" algn="l">
              <a:lnSpc>
                <a:spcPct val="115000"/>
              </a:lnSpc>
              <a:spcBef>
                <a:spcPts val="1600"/>
              </a:spcBef>
              <a:spcAft>
                <a:spcPts val="0"/>
              </a:spcAft>
              <a:buNone/>
            </a:pPr>
            <a:r>
              <a:rPr b="0" lang="en" sz="1500"/>
              <a:t>What that means for us?</a:t>
            </a:r>
            <a:endParaRPr b="0" sz="1500"/>
          </a:p>
          <a:p>
            <a:pPr indent="0" lvl="0" marL="0" rtl="0" algn="l">
              <a:lnSpc>
                <a:spcPct val="115000"/>
              </a:lnSpc>
              <a:spcBef>
                <a:spcPts val="1600"/>
              </a:spcBef>
              <a:spcAft>
                <a:spcPts val="1600"/>
              </a:spcAft>
              <a:buNone/>
            </a:pPr>
            <a:r>
              <a:rPr b="0" lang="en" sz="1500"/>
              <a:t>Programs can make art.</a:t>
            </a:r>
            <a:endParaRPr b="0" sz="1500"/>
          </a:p>
        </p:txBody>
      </p:sp>
      <p:pic>
        <p:nvPicPr>
          <p:cNvPr id="139" name="Google Shape;139;p21"/>
          <p:cNvPicPr preferRelativeResize="0"/>
          <p:nvPr/>
        </p:nvPicPr>
        <p:blipFill>
          <a:blip r:embed="rId4">
            <a:alphaModFix/>
          </a:blip>
          <a:stretch>
            <a:fillRect/>
          </a:stretch>
        </p:blipFill>
        <p:spPr>
          <a:xfrm>
            <a:off x="6011875" y="797900"/>
            <a:ext cx="2836200" cy="3547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